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6" r:id="rId4"/>
    <p:sldMasterId id="2147484142" r:id="rId5"/>
    <p:sldMasterId id="2147484051" r:id="rId6"/>
    <p:sldMasterId id="2147484081" r:id="rId7"/>
    <p:sldMasterId id="2147484110" r:id="rId8"/>
    <p:sldMasterId id="2147484170" r:id="rId9"/>
    <p:sldMasterId id="2147483723" r:id="rId10"/>
  </p:sldMasterIdLst>
  <p:notesMasterIdLst>
    <p:notesMasterId r:id="rId19"/>
  </p:notesMasterIdLst>
  <p:handoutMasterIdLst>
    <p:handoutMasterId r:id="rId20"/>
  </p:handoutMasterIdLst>
  <p:sldIdLst>
    <p:sldId id="264" r:id="rId11"/>
    <p:sldId id="292" r:id="rId12"/>
    <p:sldId id="286" r:id="rId13"/>
    <p:sldId id="294" r:id="rId14"/>
    <p:sldId id="291" r:id="rId15"/>
    <p:sldId id="295" r:id="rId16"/>
    <p:sldId id="289" r:id="rId17"/>
    <p:sldId id="29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3D"/>
    <a:srgbClr val="FFFFFF"/>
    <a:srgbClr val="4D4D4D"/>
    <a:srgbClr val="E4E4E4"/>
    <a:srgbClr val="DEDEDE"/>
    <a:srgbClr val="A29A92"/>
    <a:srgbClr val="00B050"/>
    <a:srgbClr val="C8C8C8"/>
    <a:srgbClr val="FF6600"/>
    <a:srgbClr val="D9D9D9"/>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27" autoAdjust="0"/>
    <p:restoredTop sz="96357" autoAdjust="0"/>
  </p:normalViewPr>
  <p:slideViewPr>
    <p:cSldViewPr snapToGrid="0">
      <p:cViewPr varScale="1">
        <p:scale>
          <a:sx n="110" d="100"/>
          <a:sy n="110" d="100"/>
        </p:scale>
        <p:origin x="504" y="108"/>
      </p:cViewPr>
      <p:guideLst/>
    </p:cSldViewPr>
  </p:slideViewPr>
  <p:notesTextViewPr>
    <p:cViewPr>
      <p:scale>
        <a:sx n="1" d="1"/>
        <a:sy n="1" d="1"/>
      </p:scale>
      <p:origin x="0" y="0"/>
    </p:cViewPr>
  </p:notesTextViewPr>
  <p:notesViewPr>
    <p:cSldViewPr snapToGrid="0" showGuides="1">
      <p:cViewPr varScale="1">
        <p:scale>
          <a:sx n="98" d="100"/>
          <a:sy n="98" d="100"/>
        </p:scale>
        <p:origin x="351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CF3383-DF08-4C90-8557-22EF3027DD43}" type="datetimeFigureOut">
              <a:rPr lang="en-US" smtClean="0"/>
              <a:t>2/5/2026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16557-6E8E-4D95-8DF3-2DE1590C714A}" type="datetimeFigureOut">
              <a:rPr lang="en-US" smtClean="0"/>
              <a:t>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A86D8-1D95-4DFF-A26B-8F86AC3AC58E}" type="slidenum">
              <a:rPr lang="en-US" smtClean="0"/>
              <a:t>‹#›</a:t>
            </a:fld>
            <a:endParaRPr lang="en-US"/>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9711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501760378"/>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
        <p:nvSpPr>
          <p:cNvPr id="3" name="TextBox 2">
            <a:extLst>
              <a:ext uri="{FF2B5EF4-FFF2-40B4-BE49-F238E27FC236}">
                <a16:creationId xmlns:a16="http://schemas.microsoft.com/office/drawing/2014/main" id="{2BA9C1D8-06A5-3CF2-8FFF-D157FCBDA838}"/>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27DC6927-6328-54A3-652D-C2A424EB7FFA}"/>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3852469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4" name="TextBox 3">
            <a:extLst>
              <a:ext uri="{FF2B5EF4-FFF2-40B4-BE49-F238E27FC236}">
                <a16:creationId xmlns:a16="http://schemas.microsoft.com/office/drawing/2014/main" id="{630BD048-B218-74A4-3C87-05F3F4A8C07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5" name="TextBox 4">
            <a:extLst>
              <a:ext uri="{FF2B5EF4-FFF2-40B4-BE49-F238E27FC236}">
                <a16:creationId xmlns:a16="http://schemas.microsoft.com/office/drawing/2014/main" id="{3DB49293-9868-09DD-39EF-161AEFC6379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1835808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2" name="TextBox 1">
            <a:extLst>
              <a:ext uri="{FF2B5EF4-FFF2-40B4-BE49-F238E27FC236}">
                <a16:creationId xmlns:a16="http://schemas.microsoft.com/office/drawing/2014/main" id="{C4E397FB-1BD3-B604-0055-B801B36980F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F89B0BD2-2241-1984-EDA5-DF47FC1C5535}"/>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8977259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TextBox 6">
            <a:extLst>
              <a:ext uri="{FF2B5EF4-FFF2-40B4-BE49-F238E27FC236}">
                <a16:creationId xmlns:a16="http://schemas.microsoft.com/office/drawing/2014/main" id="{6B1A8707-5D07-168E-A660-71E24684D34A}"/>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226D763A-45F5-16E1-3837-E3A03BFB0CE1}"/>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41451027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69DD5BFE-D25D-8741-ADAE-C79A9ECF903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2118CA89-9EB2-83A5-C690-ED0F196E89C9}"/>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 Placeholder 3">
            <a:extLst>
              <a:ext uri="{FF2B5EF4-FFF2-40B4-BE49-F238E27FC236}">
                <a16:creationId xmlns:a16="http://schemas.microsoft.com/office/drawing/2014/main" id="{DF92E724-FB8E-DBF9-9C01-321A41DCF83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08794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D65A919C-BB57-C85E-D512-91C2F36D8E3C}"/>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9F43E06D-00DD-5633-AC95-2BB934291B1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 Placeholder 3">
            <a:extLst>
              <a:ext uri="{FF2B5EF4-FFF2-40B4-BE49-F238E27FC236}">
                <a16:creationId xmlns:a16="http://schemas.microsoft.com/office/drawing/2014/main" id="{178FC1A7-865F-04A4-DEDA-753B0AAD0B77}"/>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4420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6601B32B-620F-5F12-C780-5B24254CA8D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D4C974F1-8C7E-A3AA-CFB8-4D1931322188}"/>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 Placeholder 3">
            <a:extLst>
              <a:ext uri="{FF2B5EF4-FFF2-40B4-BE49-F238E27FC236}">
                <a16:creationId xmlns:a16="http://schemas.microsoft.com/office/drawing/2014/main" id="{4F1F7A21-0DBA-C465-E0AA-72DD009C817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0413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DC078E2E-5692-69A7-3932-C9B95BFB1455}"/>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Box 6">
            <a:extLst>
              <a:ext uri="{FF2B5EF4-FFF2-40B4-BE49-F238E27FC236}">
                <a16:creationId xmlns:a16="http://schemas.microsoft.com/office/drawing/2014/main" id="{34ACF833-FF07-52A0-1A00-9B26C0517ACC}"/>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 Placeholder 3">
            <a:extLst>
              <a:ext uri="{FF2B5EF4-FFF2-40B4-BE49-F238E27FC236}">
                <a16:creationId xmlns:a16="http://schemas.microsoft.com/office/drawing/2014/main" id="{150C02F4-0DF1-F443-5C88-4EA1D8A61E60}"/>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57029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5" name="TextBox 4">
            <a:extLst>
              <a:ext uri="{FF2B5EF4-FFF2-40B4-BE49-F238E27FC236}">
                <a16:creationId xmlns:a16="http://schemas.microsoft.com/office/drawing/2014/main" id="{F607A8A6-FDF1-80E7-F46D-BC408816EE42}"/>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E4982A8D-99E5-0832-4DAF-99DAD01113E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9" name="Text Placeholder 3">
            <a:extLst>
              <a:ext uri="{FF2B5EF4-FFF2-40B4-BE49-F238E27FC236}">
                <a16:creationId xmlns:a16="http://schemas.microsoft.com/office/drawing/2014/main" id="{F679BBB8-117C-A6C5-51B9-0962CFEA68C3}"/>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3680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093E-F997-9C1A-6F41-94195AEDCE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6622E9-B548-9861-17FE-B80B6A60E3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52F3AF-A319-231F-545F-18799EF83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2B70C4-3999-81B3-9B74-C670362B965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EF19D12-2F54-317E-96F3-9AAA761DFA0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4025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80287266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67570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3681779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15084374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439278527"/>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29987383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5241193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3317166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6246848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02421255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1978226686"/>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73658870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04953975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387711022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149928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875371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16431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097512708"/>
      </p:ext>
    </p:extLst>
  </p:cSld>
  <p:clrMapOvr>
    <a:masterClrMapping/>
  </p:clrMapOvr>
  <p:hf hdr="0" dt="0"/>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6792052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36576388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3529951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95901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52416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1750926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5042544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3002679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7531608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5721053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1218552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6453110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72870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7689096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3473168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433437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433027956"/>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40110757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38400431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9747936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850718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64362267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113828859"/>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347343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77931852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80901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1269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06961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03945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88037867"/>
      </p:ext>
    </p:extLst>
  </p:cSld>
  <p:clrMapOvr>
    <a:masterClrMapping/>
  </p:clrMapOvr>
  <p:hf hdr="0" dt="0"/>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5970409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1176134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13141413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069256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4507271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112030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86776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993319496"/>
      </p:ext>
    </p:extLst>
  </p:cSld>
  <p:clrMapOvr>
    <a:masterClrMapping/>
  </p:clrMapOvr>
  <p:hf hdr="0" dt="0"/>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881568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829850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296406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6012897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endParaRPr lang="en-US" dirty="0"/>
          </a:p>
        </p:txBody>
      </p:sp>
      <p:sp>
        <p:nvSpPr>
          <p:cNvPr id="3" name="Date Placeholder 2">
            <a:extLst>
              <a:ext uri="{FF2B5EF4-FFF2-40B4-BE49-F238E27FC236}">
                <a16:creationId xmlns:a16="http://schemas.microsoft.com/office/drawing/2014/main" id="{A3619AFA-4A38-490D-A5F0-BADCBB95D733}"/>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64AB4267-87B5-4161-84B6-F192661295C3}"/>
              </a:ext>
            </a:extLst>
          </p:cNvPr>
          <p:cNvSpPr>
            <a:spLocks noGrp="1"/>
          </p:cNvSpPr>
          <p:nvPr>
            <p:ph type="ftr" sz="quarter" idx="14"/>
          </p:nvPr>
        </p:nvSpPr>
        <p:spPr/>
        <p:txBody>
          <a:bodyPr/>
          <a:lstStyle/>
          <a:p>
            <a:endParaRPr lang="en-US" dirty="0"/>
          </a:p>
        </p:txBody>
      </p:sp>
      <p:sp>
        <p:nvSpPr>
          <p:cNvPr id="6" name="Title 5">
            <a:extLst>
              <a:ext uri="{FF2B5EF4-FFF2-40B4-BE49-F238E27FC236}">
                <a16:creationId xmlns:a16="http://schemas.microsoft.com/office/drawing/2014/main" id="{1FDFC77C-D990-FC23-7F32-24231C7AF0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41154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10689-FF1B-863B-E08A-0D6B1DD61503}"/>
              </a:ext>
            </a:extLst>
          </p:cNvPr>
          <p:cNvPicPr>
            <a:picLocks noChangeAspect="1"/>
          </p:cNvPicPr>
          <p:nvPr userDrawn="1"/>
        </p:nvPicPr>
        <p:blipFill>
          <a:blip r:embed="rId2"/>
          <a:stretch>
            <a:fillRect/>
          </a:stretch>
        </p:blipFill>
        <p:spPr>
          <a:xfrm>
            <a:off x="934316" y="10952"/>
            <a:ext cx="10286134" cy="6847048"/>
          </a:xfrm>
          <a:prstGeom prst="rect">
            <a:avLst/>
          </a:prstGeom>
        </p:spPr>
      </p:pic>
    </p:spTree>
    <p:extLst>
      <p:ext uri="{BB962C8B-B14F-4D97-AF65-F5344CB8AC3E}">
        <p14:creationId xmlns:p14="http://schemas.microsoft.com/office/powerpoint/2010/main" val="3981107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783085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926563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1529403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562901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852394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3780271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65720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4" name="Picture 3" descr="A picture containing sky, outdoor, day&#10;&#10;Description automatically generated">
            <a:extLst>
              <a:ext uri="{FF2B5EF4-FFF2-40B4-BE49-F238E27FC236}">
                <a16:creationId xmlns:a16="http://schemas.microsoft.com/office/drawing/2014/main" id="{29E6B4FC-E671-35E7-8FC5-AD827F4A1338}"/>
              </a:ext>
            </a:extLst>
          </p:cNvPr>
          <p:cNvPicPr>
            <a:picLocks noChangeAspect="1"/>
          </p:cNvPicPr>
          <p:nvPr userDrawn="1"/>
        </p:nvPicPr>
        <p:blipFill rotWithShape="1">
          <a:blip r:embed="rId4"/>
          <a:srcRect t="20593" r="7523"/>
          <a:stretch/>
        </p:blipFill>
        <p:spPr>
          <a:xfrm>
            <a:off x="6220046" y="3539396"/>
            <a:ext cx="5705253" cy="3061813"/>
          </a:xfrm>
          <a:prstGeom prst="rect">
            <a:avLst/>
          </a:prstGeom>
        </p:spPr>
      </p:pic>
      <p:pic>
        <p:nvPicPr>
          <p:cNvPr id="8" name="Picture 7" descr="A group of men wearing safety vests and reflectors&#10;&#10;Description automatically generated with medium confidence">
            <a:extLst>
              <a:ext uri="{FF2B5EF4-FFF2-40B4-BE49-F238E27FC236}">
                <a16:creationId xmlns:a16="http://schemas.microsoft.com/office/drawing/2014/main" id="{2F08A81C-6948-439D-1D51-CDD606AAC49D}"/>
              </a:ext>
            </a:extLst>
          </p:cNvPr>
          <p:cNvPicPr>
            <a:picLocks noChangeAspect="1"/>
          </p:cNvPicPr>
          <p:nvPr userDrawn="1"/>
        </p:nvPicPr>
        <p:blipFill rotWithShape="1">
          <a:blip r:embed="rId5"/>
          <a:srcRect t="12948"/>
          <a:stretch/>
        </p:blipFill>
        <p:spPr>
          <a:xfrm>
            <a:off x="6220046" y="248478"/>
            <a:ext cx="5695068" cy="3098525"/>
          </a:xfrm>
          <a:prstGeom prst="rect">
            <a:avLst/>
          </a:prstGeom>
        </p:spPr>
      </p:pic>
      <p:sp>
        <p:nvSpPr>
          <p:cNvPr id="9" name="TextBox 8">
            <a:extLst>
              <a:ext uri="{FF2B5EF4-FFF2-40B4-BE49-F238E27FC236}">
                <a16:creationId xmlns:a16="http://schemas.microsoft.com/office/drawing/2014/main" id="{AC5530A9-4D76-F38B-0CCE-B7BAB7320DCE}"/>
              </a:ext>
            </a:extLst>
          </p:cNvPr>
          <p:cNvSpPr txBox="1"/>
          <p:nvPr userDrawn="1"/>
        </p:nvSpPr>
        <p:spPr>
          <a:xfrm rot="18120796">
            <a:off x="8586601" y="826149"/>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
        <p:nvSpPr>
          <p:cNvPr id="10" name="TextBox 9">
            <a:extLst>
              <a:ext uri="{FF2B5EF4-FFF2-40B4-BE49-F238E27FC236}">
                <a16:creationId xmlns:a16="http://schemas.microsoft.com/office/drawing/2014/main" id="{6EEDD5FD-8BE5-F25C-A093-1E02D43DEEFC}"/>
              </a:ext>
            </a:extLst>
          </p:cNvPr>
          <p:cNvSpPr txBox="1"/>
          <p:nvPr userDrawn="1"/>
        </p:nvSpPr>
        <p:spPr>
          <a:xfrm rot="18120796">
            <a:off x="8902899" y="4066502"/>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Tree>
    <p:extLst>
      <p:ext uri="{BB962C8B-B14F-4D97-AF65-F5344CB8AC3E}">
        <p14:creationId xmlns:p14="http://schemas.microsoft.com/office/powerpoint/2010/main" val="3727407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6" name="Picture 5" descr="A group of workers at a construction site&#10;&#10;Description automatically generated with medium confidence">
            <a:extLst>
              <a:ext uri="{FF2B5EF4-FFF2-40B4-BE49-F238E27FC236}">
                <a16:creationId xmlns:a16="http://schemas.microsoft.com/office/drawing/2014/main" id="{3E1F045C-DE4D-9FC1-81D0-D500FE3D08CA}"/>
              </a:ext>
            </a:extLst>
          </p:cNvPr>
          <p:cNvPicPr>
            <a:picLocks noChangeAspect="1"/>
          </p:cNvPicPr>
          <p:nvPr userDrawn="1"/>
        </p:nvPicPr>
        <p:blipFill rotWithShape="1">
          <a:blip r:embed="rId4"/>
          <a:srcRect l="32660"/>
          <a:stretch/>
        </p:blipFill>
        <p:spPr>
          <a:xfrm>
            <a:off x="8623458" y="3532549"/>
            <a:ext cx="3301841" cy="3064520"/>
          </a:xfrm>
          <a:prstGeom prst="rect">
            <a:avLst/>
          </a:prstGeom>
        </p:spPr>
      </p:pic>
      <p:pic>
        <p:nvPicPr>
          <p:cNvPr id="8" name="Picture 7" descr="A picture containing indoor, ceiling, station, pulling&#10;&#10;Description automatically generated">
            <a:extLst>
              <a:ext uri="{FF2B5EF4-FFF2-40B4-BE49-F238E27FC236}">
                <a16:creationId xmlns:a16="http://schemas.microsoft.com/office/drawing/2014/main" id="{A8938B86-234E-9DAD-139A-AB1A3AC2DA4B}"/>
              </a:ext>
            </a:extLst>
          </p:cNvPr>
          <p:cNvPicPr>
            <a:picLocks noChangeAspect="1"/>
          </p:cNvPicPr>
          <p:nvPr userDrawn="1"/>
        </p:nvPicPr>
        <p:blipFill rotWithShape="1">
          <a:blip r:embed="rId5"/>
          <a:srcRect t="11729"/>
          <a:stretch/>
        </p:blipFill>
        <p:spPr>
          <a:xfrm>
            <a:off x="6359275" y="256825"/>
            <a:ext cx="5586053" cy="3081786"/>
          </a:xfrm>
          <a:prstGeom prst="rect">
            <a:avLst/>
          </a:prstGeom>
        </p:spPr>
      </p:pic>
      <p:pic>
        <p:nvPicPr>
          <p:cNvPr id="12" name="Picture 11" descr="A picture containing sky, road, outdoor, airplane&#10;&#10;Description automatically generated">
            <a:extLst>
              <a:ext uri="{FF2B5EF4-FFF2-40B4-BE49-F238E27FC236}">
                <a16:creationId xmlns:a16="http://schemas.microsoft.com/office/drawing/2014/main" id="{368DED70-12E1-0626-6C6D-23D1E738E0EE}"/>
              </a:ext>
            </a:extLst>
          </p:cNvPr>
          <p:cNvPicPr>
            <a:picLocks noChangeAspect="1"/>
          </p:cNvPicPr>
          <p:nvPr userDrawn="1"/>
        </p:nvPicPr>
        <p:blipFill rotWithShape="1">
          <a:blip r:embed="rId6"/>
          <a:srcRect l="32762" t="-408" b="-1"/>
          <a:stretch/>
        </p:blipFill>
        <p:spPr>
          <a:xfrm>
            <a:off x="5140942" y="3503350"/>
            <a:ext cx="3314701" cy="3093720"/>
          </a:xfrm>
          <a:prstGeom prst="rect">
            <a:avLst/>
          </a:prstGeom>
        </p:spPr>
      </p:pic>
      <p:sp>
        <p:nvSpPr>
          <p:cNvPr id="13" name="TextBox 12">
            <a:extLst>
              <a:ext uri="{FF2B5EF4-FFF2-40B4-BE49-F238E27FC236}">
                <a16:creationId xmlns:a16="http://schemas.microsoft.com/office/drawing/2014/main" id="{0F65F237-7498-35B5-EF20-54339F2A9618}"/>
              </a:ext>
            </a:extLst>
          </p:cNvPr>
          <p:cNvSpPr txBox="1"/>
          <p:nvPr userDrawn="1"/>
        </p:nvSpPr>
        <p:spPr>
          <a:xfrm rot="18120796">
            <a:off x="7481701" y="1063957"/>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
        <p:nvSpPr>
          <p:cNvPr id="16" name="TextBox 15">
            <a:extLst>
              <a:ext uri="{FF2B5EF4-FFF2-40B4-BE49-F238E27FC236}">
                <a16:creationId xmlns:a16="http://schemas.microsoft.com/office/drawing/2014/main" id="{E89651AE-458A-E0C4-8828-73945463DF47}"/>
              </a:ext>
            </a:extLst>
          </p:cNvPr>
          <p:cNvSpPr txBox="1"/>
          <p:nvPr userDrawn="1"/>
        </p:nvSpPr>
        <p:spPr>
          <a:xfrm rot="18120796">
            <a:off x="5319649" y="4011308"/>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
        <p:nvSpPr>
          <p:cNvPr id="17" name="TextBox 16">
            <a:extLst>
              <a:ext uri="{FF2B5EF4-FFF2-40B4-BE49-F238E27FC236}">
                <a16:creationId xmlns:a16="http://schemas.microsoft.com/office/drawing/2014/main" id="{A442C513-DBED-EE47-6A31-09F4C4387718}"/>
              </a:ext>
            </a:extLst>
          </p:cNvPr>
          <p:cNvSpPr txBox="1"/>
          <p:nvPr userDrawn="1"/>
        </p:nvSpPr>
        <p:spPr>
          <a:xfrm rot="18120796">
            <a:off x="8569740" y="4008179"/>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Tree>
    <p:extLst>
      <p:ext uri="{BB962C8B-B14F-4D97-AF65-F5344CB8AC3E}">
        <p14:creationId xmlns:p14="http://schemas.microsoft.com/office/powerpoint/2010/main" val="2443135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8" name="Picture 7" descr="A person in a red hat talks on a cell phone&#10;&#10;Description automatically generated with medium confidence">
            <a:extLst>
              <a:ext uri="{FF2B5EF4-FFF2-40B4-BE49-F238E27FC236}">
                <a16:creationId xmlns:a16="http://schemas.microsoft.com/office/drawing/2014/main" id="{6B2D9D29-FE25-4E2E-F92C-760420110D12}"/>
              </a:ext>
            </a:extLst>
          </p:cNvPr>
          <p:cNvPicPr>
            <a:picLocks noChangeAspect="1"/>
          </p:cNvPicPr>
          <p:nvPr userDrawn="1"/>
        </p:nvPicPr>
        <p:blipFill rotWithShape="1">
          <a:blip r:embed="rId4"/>
          <a:srcRect l="-573" r="33699"/>
          <a:stretch/>
        </p:blipFill>
        <p:spPr>
          <a:xfrm>
            <a:off x="5371264" y="3423957"/>
            <a:ext cx="3201819" cy="2992376"/>
          </a:xfrm>
          <a:prstGeom prst="rect">
            <a:avLst/>
          </a:prstGeom>
        </p:spPr>
      </p:pic>
      <p:pic>
        <p:nvPicPr>
          <p:cNvPr id="12" name="Picture 11" descr="A person in a kayak in a river&#10;&#10;Description automatically generated with medium confidence">
            <a:extLst>
              <a:ext uri="{FF2B5EF4-FFF2-40B4-BE49-F238E27FC236}">
                <a16:creationId xmlns:a16="http://schemas.microsoft.com/office/drawing/2014/main" id="{A327D15D-1A27-8226-A6CF-92C8367610A5}"/>
              </a:ext>
            </a:extLst>
          </p:cNvPr>
          <p:cNvPicPr>
            <a:picLocks noChangeAspect="1"/>
          </p:cNvPicPr>
          <p:nvPr userDrawn="1"/>
        </p:nvPicPr>
        <p:blipFill rotWithShape="1">
          <a:blip r:embed="rId5"/>
          <a:srcRect r="33036"/>
          <a:stretch/>
        </p:blipFill>
        <p:spPr>
          <a:xfrm>
            <a:off x="5371264" y="265873"/>
            <a:ext cx="3201819" cy="2988364"/>
          </a:xfrm>
          <a:prstGeom prst="rect">
            <a:avLst/>
          </a:prstGeom>
        </p:spPr>
      </p:pic>
      <p:pic>
        <p:nvPicPr>
          <p:cNvPr id="15" name="Picture 14" descr="A picture containing sky, outdoor&#10;&#10;Description automatically generated">
            <a:extLst>
              <a:ext uri="{FF2B5EF4-FFF2-40B4-BE49-F238E27FC236}">
                <a16:creationId xmlns:a16="http://schemas.microsoft.com/office/drawing/2014/main" id="{17ADAFB0-E3A7-5C95-5A1B-21C81826F580}"/>
              </a:ext>
            </a:extLst>
          </p:cNvPr>
          <p:cNvPicPr>
            <a:picLocks noChangeAspect="1"/>
          </p:cNvPicPr>
          <p:nvPr userDrawn="1"/>
        </p:nvPicPr>
        <p:blipFill rotWithShape="1">
          <a:blip r:embed="rId6"/>
          <a:srcRect l="33126"/>
          <a:stretch/>
        </p:blipFill>
        <p:spPr>
          <a:xfrm>
            <a:off x="8722300" y="3429001"/>
            <a:ext cx="3201819" cy="2992376"/>
          </a:xfrm>
          <a:prstGeom prst="rect">
            <a:avLst/>
          </a:prstGeom>
        </p:spPr>
      </p:pic>
      <p:pic>
        <p:nvPicPr>
          <p:cNvPr id="17" name="Picture 16" descr="A close-up of a drone&#10;&#10;Description automatically generated with low confidence">
            <a:extLst>
              <a:ext uri="{FF2B5EF4-FFF2-40B4-BE49-F238E27FC236}">
                <a16:creationId xmlns:a16="http://schemas.microsoft.com/office/drawing/2014/main" id="{4F538D58-3701-8C91-A23C-D2FB8BB4C9F4}"/>
              </a:ext>
            </a:extLst>
          </p:cNvPr>
          <p:cNvPicPr>
            <a:picLocks noChangeAspect="1"/>
          </p:cNvPicPr>
          <p:nvPr userDrawn="1"/>
        </p:nvPicPr>
        <p:blipFill rotWithShape="1">
          <a:blip r:embed="rId7"/>
          <a:srcRect l="32595"/>
          <a:stretch/>
        </p:blipFill>
        <p:spPr>
          <a:xfrm>
            <a:off x="8722300" y="271587"/>
            <a:ext cx="3203000" cy="2969950"/>
          </a:xfrm>
          <a:prstGeom prst="rect">
            <a:avLst/>
          </a:prstGeom>
        </p:spPr>
      </p:pic>
      <p:sp>
        <p:nvSpPr>
          <p:cNvPr id="22" name="TextBox 21">
            <a:extLst>
              <a:ext uri="{FF2B5EF4-FFF2-40B4-BE49-F238E27FC236}">
                <a16:creationId xmlns:a16="http://schemas.microsoft.com/office/drawing/2014/main" id="{D93801AF-9851-84B2-3C69-D3D2B3409D76}"/>
              </a:ext>
            </a:extLst>
          </p:cNvPr>
          <p:cNvSpPr txBox="1"/>
          <p:nvPr userDrawn="1"/>
        </p:nvSpPr>
        <p:spPr>
          <a:xfrm rot="18120796">
            <a:off x="8780944" y="725213"/>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
        <p:nvSpPr>
          <p:cNvPr id="23" name="TextBox 22">
            <a:extLst>
              <a:ext uri="{FF2B5EF4-FFF2-40B4-BE49-F238E27FC236}">
                <a16:creationId xmlns:a16="http://schemas.microsoft.com/office/drawing/2014/main" id="{542D5D56-D7D5-C830-9C90-9B36D71E7AA4}"/>
              </a:ext>
            </a:extLst>
          </p:cNvPr>
          <p:cNvSpPr txBox="1"/>
          <p:nvPr userDrawn="1"/>
        </p:nvSpPr>
        <p:spPr>
          <a:xfrm rot="18120796">
            <a:off x="5535350" y="911128"/>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
        <p:nvSpPr>
          <p:cNvPr id="24" name="TextBox 23">
            <a:extLst>
              <a:ext uri="{FF2B5EF4-FFF2-40B4-BE49-F238E27FC236}">
                <a16:creationId xmlns:a16="http://schemas.microsoft.com/office/drawing/2014/main" id="{68BDA852-708D-E438-8E22-A6E1D07FE36E}"/>
              </a:ext>
            </a:extLst>
          </p:cNvPr>
          <p:cNvSpPr txBox="1"/>
          <p:nvPr userDrawn="1"/>
        </p:nvSpPr>
        <p:spPr>
          <a:xfrm rot="18120796">
            <a:off x="5462400" y="4502967"/>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
        <p:nvSpPr>
          <p:cNvPr id="25" name="TextBox 24">
            <a:extLst>
              <a:ext uri="{FF2B5EF4-FFF2-40B4-BE49-F238E27FC236}">
                <a16:creationId xmlns:a16="http://schemas.microsoft.com/office/drawing/2014/main" id="{0A9A956E-DEEE-C030-7C27-F0321CBD9875}"/>
              </a:ext>
            </a:extLst>
          </p:cNvPr>
          <p:cNvSpPr txBox="1"/>
          <p:nvPr userDrawn="1"/>
        </p:nvSpPr>
        <p:spPr>
          <a:xfrm rot="18120796">
            <a:off x="8650100" y="3867967"/>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Tree>
    <p:extLst>
      <p:ext uri="{BB962C8B-B14F-4D97-AF65-F5344CB8AC3E}">
        <p14:creationId xmlns:p14="http://schemas.microsoft.com/office/powerpoint/2010/main" val="3799942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13" name="Picture 12" descr="A picture containing text, sky, outdoor, scaffolding&#10;&#10;Description automatically generated">
            <a:extLst>
              <a:ext uri="{FF2B5EF4-FFF2-40B4-BE49-F238E27FC236}">
                <a16:creationId xmlns:a16="http://schemas.microsoft.com/office/drawing/2014/main" id="{6E140E97-9601-C5BD-32BC-B5E25856E5FC}"/>
              </a:ext>
            </a:extLst>
          </p:cNvPr>
          <p:cNvPicPr>
            <a:picLocks noChangeAspect="1"/>
          </p:cNvPicPr>
          <p:nvPr userDrawn="1"/>
        </p:nvPicPr>
        <p:blipFill rotWithShape="1">
          <a:blip r:embed="rId4"/>
          <a:srcRect r="16021"/>
          <a:stretch/>
        </p:blipFill>
        <p:spPr>
          <a:xfrm>
            <a:off x="8500460" y="3880885"/>
            <a:ext cx="3424840" cy="2548886"/>
          </a:xfrm>
          <a:prstGeom prst="rect">
            <a:avLst/>
          </a:prstGeom>
        </p:spPr>
      </p:pic>
      <p:pic>
        <p:nvPicPr>
          <p:cNvPr id="15" name="Picture 14" descr="A picture containing person, military uniform, military, indoor&#10;&#10;Description automatically generated">
            <a:extLst>
              <a:ext uri="{FF2B5EF4-FFF2-40B4-BE49-F238E27FC236}">
                <a16:creationId xmlns:a16="http://schemas.microsoft.com/office/drawing/2014/main" id="{A6E45D2D-6507-3CF3-51AC-D1A9DD902AEC}"/>
              </a:ext>
            </a:extLst>
          </p:cNvPr>
          <p:cNvPicPr>
            <a:picLocks noChangeAspect="1"/>
          </p:cNvPicPr>
          <p:nvPr userDrawn="1"/>
        </p:nvPicPr>
        <p:blipFill rotWithShape="1">
          <a:blip r:embed="rId5"/>
          <a:srcRect l="9443" t="4575" r="11589"/>
          <a:stretch/>
        </p:blipFill>
        <p:spPr>
          <a:xfrm>
            <a:off x="8513160" y="1235049"/>
            <a:ext cx="3412139" cy="2548886"/>
          </a:xfrm>
          <a:prstGeom prst="rect">
            <a:avLst/>
          </a:prstGeom>
        </p:spPr>
      </p:pic>
      <p:pic>
        <p:nvPicPr>
          <p:cNvPr id="23" name="Picture 22" descr="A picture containing sky, outdoor&#10;&#10;Description automatically generated">
            <a:extLst>
              <a:ext uri="{FF2B5EF4-FFF2-40B4-BE49-F238E27FC236}">
                <a16:creationId xmlns:a16="http://schemas.microsoft.com/office/drawing/2014/main" id="{CCB3B118-E8E7-4700-D6F3-48640C693BE0}"/>
              </a:ext>
            </a:extLst>
          </p:cNvPr>
          <p:cNvPicPr>
            <a:picLocks noChangeAspect="1"/>
          </p:cNvPicPr>
          <p:nvPr userDrawn="1"/>
        </p:nvPicPr>
        <p:blipFill rotWithShape="1">
          <a:blip r:embed="rId6"/>
          <a:srcRect l="6053" r="49988"/>
          <a:stretch/>
        </p:blipFill>
        <p:spPr>
          <a:xfrm>
            <a:off x="4749800" y="1217241"/>
            <a:ext cx="3665663" cy="5211649"/>
          </a:xfrm>
          <a:prstGeom prst="rect">
            <a:avLst/>
          </a:prstGeom>
        </p:spPr>
      </p:pic>
      <p:sp>
        <p:nvSpPr>
          <p:cNvPr id="24" name="TextBox 23">
            <a:extLst>
              <a:ext uri="{FF2B5EF4-FFF2-40B4-BE49-F238E27FC236}">
                <a16:creationId xmlns:a16="http://schemas.microsoft.com/office/drawing/2014/main" id="{60D4FD91-997E-60AD-7839-389BFF1152C2}"/>
              </a:ext>
            </a:extLst>
          </p:cNvPr>
          <p:cNvSpPr txBox="1"/>
          <p:nvPr userDrawn="1"/>
        </p:nvSpPr>
        <p:spPr>
          <a:xfrm rot="18120796">
            <a:off x="6042081" y="2726145"/>
            <a:ext cx="1735138" cy="1200329"/>
          </a:xfrm>
          <a:prstGeom prst="rect">
            <a:avLst/>
          </a:prstGeom>
          <a:noFill/>
        </p:spPr>
        <p:txBody>
          <a:bodyPr wrap="square">
            <a:spAutoFit/>
          </a:bodyPr>
          <a:lstStyle/>
          <a:p>
            <a:r>
              <a:rPr lang="en-US" sz="3600" dirty="0">
                <a:solidFill>
                  <a:srgbClr val="FFFFFF"/>
                </a:solidFill>
              </a:rPr>
              <a:t>Sample photo</a:t>
            </a:r>
          </a:p>
        </p:txBody>
      </p:sp>
      <p:sp>
        <p:nvSpPr>
          <p:cNvPr id="25" name="TextBox 24">
            <a:extLst>
              <a:ext uri="{FF2B5EF4-FFF2-40B4-BE49-F238E27FC236}">
                <a16:creationId xmlns:a16="http://schemas.microsoft.com/office/drawing/2014/main" id="{60A7D2A9-5DC6-40F2-EC81-C06B28D2F16F}"/>
              </a:ext>
            </a:extLst>
          </p:cNvPr>
          <p:cNvSpPr txBox="1"/>
          <p:nvPr userDrawn="1"/>
        </p:nvSpPr>
        <p:spPr>
          <a:xfrm rot="18120796">
            <a:off x="8586600" y="1632767"/>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
        <p:nvSpPr>
          <p:cNvPr id="26" name="TextBox 25">
            <a:extLst>
              <a:ext uri="{FF2B5EF4-FFF2-40B4-BE49-F238E27FC236}">
                <a16:creationId xmlns:a16="http://schemas.microsoft.com/office/drawing/2014/main" id="{713D9A13-0818-B372-1617-BAF71E2992C3}"/>
              </a:ext>
            </a:extLst>
          </p:cNvPr>
          <p:cNvSpPr txBox="1"/>
          <p:nvPr userDrawn="1"/>
        </p:nvSpPr>
        <p:spPr>
          <a:xfrm rot="18120796">
            <a:off x="9005699" y="4187361"/>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Tree>
    <p:extLst>
      <p:ext uri="{BB962C8B-B14F-4D97-AF65-F5344CB8AC3E}">
        <p14:creationId xmlns:p14="http://schemas.microsoft.com/office/powerpoint/2010/main" val="3422949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6" name="Picture 5" descr="A picture containing sky, outdoor&#10;&#10;Description automatically generated">
            <a:extLst>
              <a:ext uri="{FF2B5EF4-FFF2-40B4-BE49-F238E27FC236}">
                <a16:creationId xmlns:a16="http://schemas.microsoft.com/office/drawing/2014/main" id="{BADAF3E5-254B-007A-3FAC-A5C712D7E5CB}"/>
              </a:ext>
            </a:extLst>
          </p:cNvPr>
          <p:cNvPicPr>
            <a:picLocks noChangeAspect="1"/>
          </p:cNvPicPr>
          <p:nvPr userDrawn="1"/>
        </p:nvPicPr>
        <p:blipFill rotWithShape="1">
          <a:blip r:embed="rId4"/>
          <a:srcRect l="6911" r="16866"/>
          <a:stretch/>
        </p:blipFill>
        <p:spPr>
          <a:xfrm>
            <a:off x="5207000" y="457200"/>
            <a:ext cx="6145212" cy="5038825"/>
          </a:xfrm>
          <a:prstGeom prst="rect">
            <a:avLst/>
          </a:prstGeom>
        </p:spPr>
      </p:pic>
      <p:sp>
        <p:nvSpPr>
          <p:cNvPr id="10" name="TextBox 9">
            <a:extLst>
              <a:ext uri="{FF2B5EF4-FFF2-40B4-BE49-F238E27FC236}">
                <a16:creationId xmlns:a16="http://schemas.microsoft.com/office/drawing/2014/main" id="{7A6F8491-AC4C-E486-1B74-28EF74DDB9CB}"/>
              </a:ext>
            </a:extLst>
          </p:cNvPr>
          <p:cNvSpPr txBox="1"/>
          <p:nvPr userDrawn="1"/>
        </p:nvSpPr>
        <p:spPr>
          <a:xfrm rot="18120796">
            <a:off x="7726360" y="1322656"/>
            <a:ext cx="1735138" cy="1200329"/>
          </a:xfrm>
          <a:prstGeom prst="rect">
            <a:avLst/>
          </a:prstGeom>
          <a:noFill/>
        </p:spPr>
        <p:txBody>
          <a:bodyPr wrap="square">
            <a:spAutoFit/>
          </a:bodyPr>
          <a:lstStyle/>
          <a:p>
            <a:r>
              <a:rPr lang="en-US" sz="3600" dirty="0"/>
              <a:t>Sample photo</a:t>
            </a:r>
          </a:p>
        </p:txBody>
      </p:sp>
    </p:spTree>
    <p:extLst>
      <p:ext uri="{BB962C8B-B14F-4D97-AF65-F5344CB8AC3E}">
        <p14:creationId xmlns:p14="http://schemas.microsoft.com/office/powerpoint/2010/main" val="2697382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7083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552096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79953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72625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210396694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7178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6264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5561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649818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97790407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69322727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51635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81979367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392458453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3843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461439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6159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556249665"/>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7373409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2497646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20197952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772206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697280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10727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7572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5187335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59931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383927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5781678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4803060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9565914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AEDBE4B2-ED26-DF20-EB88-9102132A1C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49469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74074E2E-ED81-F3EC-B678-0FDCBC6420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31797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
        <p:nvSpPr>
          <p:cNvPr id="5" name="Title 4">
            <a:extLst>
              <a:ext uri="{FF2B5EF4-FFF2-40B4-BE49-F238E27FC236}">
                <a16:creationId xmlns:a16="http://schemas.microsoft.com/office/drawing/2014/main" id="{AB808ED8-8426-A0C0-9763-B7D4C153D1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0544361"/>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62C6ABDE-E95A-0F3C-098E-3AB6CD8A71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781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74156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DFDE0C51-EABF-8EEF-D372-6195FADF38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0247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1FA45842-A577-D012-E0A0-40AA7BE0D2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88892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
        <p:nvSpPr>
          <p:cNvPr id="3" name="Title 2">
            <a:extLst>
              <a:ext uri="{FF2B5EF4-FFF2-40B4-BE49-F238E27FC236}">
                <a16:creationId xmlns:a16="http://schemas.microsoft.com/office/drawing/2014/main" id="{B93C48AD-9F55-0046-00A1-CC510D30C6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42748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
        <p:nvSpPr>
          <p:cNvPr id="5" name="Title 4">
            <a:extLst>
              <a:ext uri="{FF2B5EF4-FFF2-40B4-BE49-F238E27FC236}">
                <a16:creationId xmlns:a16="http://schemas.microsoft.com/office/drawing/2014/main" id="{44FB5578-DA9B-BD0B-5613-AEFB9E68B6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802577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
        <p:nvSpPr>
          <p:cNvPr id="7" name="Title 6">
            <a:extLst>
              <a:ext uri="{FF2B5EF4-FFF2-40B4-BE49-F238E27FC236}">
                <a16:creationId xmlns:a16="http://schemas.microsoft.com/office/drawing/2014/main" id="{929DC40A-BB92-C526-3CD0-189C3429C4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3898774"/>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481C1557-2F36-FF70-9AEB-DF21DD5067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1852820"/>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F2E409FF-5585-8E4A-14AA-59DBC4EAF9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88008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B02F4169-3E26-AB53-54FC-47BE477B90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27756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105146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DACA2C3D-12FE-63E8-E6E7-2094824214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1465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46813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290452761"/>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4719099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798164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42094505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388322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5719959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91516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9744591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518624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271054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37503846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799151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7974162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3B3BB445-F4B7-CADC-0D0E-2F77E6D29A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03460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3F0C188E-247B-9C3F-A9A1-C83CFE759AA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78215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720236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dirty="0"/>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683895260"/>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34320889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0D83DA01-DEF9-54DE-5B29-4ACD3FE63AA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24860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7C0718C4-6A68-5C9A-D51B-6E4A148DA30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76835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
        <p:nvSpPr>
          <p:cNvPr id="3" name="Title 2">
            <a:extLst>
              <a:ext uri="{FF2B5EF4-FFF2-40B4-BE49-F238E27FC236}">
                <a16:creationId xmlns:a16="http://schemas.microsoft.com/office/drawing/2014/main" id="{D7BCB16E-0E8E-5157-7B5A-C68F6A9B78A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1035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191691140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88629777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78765859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94306714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31934036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C36767D0-41E3-FB81-AF9C-B23748A500E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66292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020949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906D055C-0506-0861-DE5F-4C6932D675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32432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3" name="TextBox 2">
            <a:extLst>
              <a:ext uri="{FF2B5EF4-FFF2-40B4-BE49-F238E27FC236}">
                <a16:creationId xmlns:a16="http://schemas.microsoft.com/office/drawing/2014/main" id="{C369F6EA-5BBB-736F-8B43-C8414A1A7110}"/>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5" name="TextBox 4">
            <a:extLst>
              <a:ext uri="{FF2B5EF4-FFF2-40B4-BE49-F238E27FC236}">
                <a16:creationId xmlns:a16="http://schemas.microsoft.com/office/drawing/2014/main" id="{A49041E3-ECCE-7D4E-3D0F-271435F717AB}"/>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118713353"/>
      </p:ext>
    </p:extLst>
  </p:cSld>
  <p:clrMapOvr>
    <a:masterClrMapping/>
  </p:clrMapOvr>
  <p:hf hd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bg2">
                    <a:lumMod val="50000"/>
                  </a:schemeClr>
                </a:solidFill>
              </a:rPr>
              <a:pPr algn="r">
                <a:spcBef>
                  <a:spcPct val="50000"/>
                </a:spcBef>
                <a:defRPr/>
              </a:pPr>
              <a:t>‹#›</a:t>
            </a:fld>
            <a:endParaRPr lang="en-US" sz="1100" b="0" baseline="0" dirty="0">
              <a:solidFill>
                <a:schemeClr val="bg2">
                  <a:lumMod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
        <p:nvSpPr>
          <p:cNvPr id="3" name="TextBox 2">
            <a:extLst>
              <a:ext uri="{FF2B5EF4-FFF2-40B4-BE49-F238E27FC236}">
                <a16:creationId xmlns:a16="http://schemas.microsoft.com/office/drawing/2014/main" id="{D9F0C27E-08F8-B2DC-3FBC-DBF8758A6EB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D1BF6447-1438-9DC9-A4D0-DA7BD956CC6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8060181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
        <p:nvSpPr>
          <p:cNvPr id="3" name="TextBox 2">
            <a:extLst>
              <a:ext uri="{FF2B5EF4-FFF2-40B4-BE49-F238E27FC236}">
                <a16:creationId xmlns:a16="http://schemas.microsoft.com/office/drawing/2014/main" id="{36CCC378-15A8-6972-3896-FF69DB1A86EF}"/>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B4753ADC-3CDC-8585-1B64-FC71910FE39F}"/>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266434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image" Target="../media/image1.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theme" Target="../theme/theme3.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image" Target="../media/image18.png"/><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theme" Target="../theme/theme4.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image" Target="../media/image18.png"/><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image" Target="../media/image1.png"/><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theme" Target="../theme/theme5.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image" Target="../media/image1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29" Type="http://schemas.openxmlformats.org/officeDocument/2006/relationships/image" Target="../media/image1.png"/><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theme" Target="../theme/theme6.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image" Target="../media/image19.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266700" y="319470"/>
            <a:ext cx="681666" cy="451942"/>
          </a:xfrm>
          <a:prstGeom prst="rect">
            <a:avLst/>
          </a:prstGeom>
        </p:spPr>
      </p:pic>
    </p:spTree>
    <p:extLst>
      <p:ext uri="{BB962C8B-B14F-4D97-AF65-F5344CB8AC3E}">
        <p14:creationId xmlns:p14="http://schemas.microsoft.com/office/powerpoint/2010/main" val="2346450069"/>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4" r:id="rId17"/>
    <p:sldLayoutId id="2147483985" r:id="rId18"/>
    <p:sldLayoutId id="2147484079" r:id="rId19"/>
    <p:sldLayoutId id="2147483987" r:id="rId20"/>
    <p:sldLayoutId id="2147483988" r:id="rId21"/>
    <p:sldLayoutId id="2147483989" r:id="rId22"/>
    <p:sldLayoutId id="2147483990" r:id="rId23"/>
    <p:sldLayoutId id="2147483991" r:id="rId24"/>
    <p:sldLayoutId id="2147483992" r:id="rId25"/>
    <p:sldLayoutId id="2147483993" r:id="rId26"/>
    <p:sldLayoutId id="2147484109"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266700" y="319470"/>
            <a:ext cx="681666" cy="451942"/>
          </a:xfrm>
          <a:prstGeom prst="rect">
            <a:avLst/>
          </a:prstGeom>
        </p:spPr>
      </p:pic>
      <p:sp>
        <p:nvSpPr>
          <p:cNvPr id="2" name="TextBox 1">
            <a:extLst>
              <a:ext uri="{FF2B5EF4-FFF2-40B4-BE49-F238E27FC236}">
                <a16:creationId xmlns:a16="http://schemas.microsoft.com/office/drawing/2014/main" id="{13C93DB8-8109-4839-4533-D52647F330B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3" name="TextBox 2">
            <a:extLst>
              <a:ext uri="{FF2B5EF4-FFF2-40B4-BE49-F238E27FC236}">
                <a16:creationId xmlns:a16="http://schemas.microsoft.com/office/drawing/2014/main" id="{D4AA7094-B510-FCCE-91B2-CBD23BFDE2C0}"/>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095872165"/>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 id="2147484157" r:id="rId15"/>
    <p:sldLayoutId id="2147484158" r:id="rId16"/>
    <p:sldLayoutId id="2147484159" r:id="rId17"/>
    <p:sldLayoutId id="2147484160" r:id="rId18"/>
    <p:sldLayoutId id="2147484161" r:id="rId19"/>
    <p:sldLayoutId id="2147484162" r:id="rId20"/>
    <p:sldLayoutId id="2147484163" r:id="rId21"/>
    <p:sldLayoutId id="2147484164" r:id="rId22"/>
    <p:sldLayoutId id="2147484165" r:id="rId23"/>
    <p:sldLayoutId id="2147484166" r:id="rId24"/>
    <p:sldLayoutId id="2147484167" r:id="rId25"/>
    <p:sldLayoutId id="2147484168" r:id="rId26"/>
    <p:sldLayoutId id="2147484169"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a:stretch>
            <a:fillRect/>
          </a:stretch>
        </p:blipFill>
        <p:spPr>
          <a:xfrm>
            <a:off x="266700" y="113697"/>
            <a:ext cx="644814" cy="811816"/>
          </a:xfrm>
          <a:prstGeom prst="rect">
            <a:avLst/>
          </a:prstGeom>
        </p:spPr>
      </p:pic>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0725888"/>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0" r:id="rId19"/>
    <p:sldLayoutId id="2147484071" r:id="rId20"/>
    <p:sldLayoutId id="2147484072" r:id="rId21"/>
    <p:sldLayoutId id="2147484073" r:id="rId22"/>
    <p:sldLayoutId id="2147484074" r:id="rId23"/>
    <p:sldLayoutId id="2147484075" r:id="rId24"/>
    <p:sldLayoutId id="2147484076" r:id="rId25"/>
    <p:sldLayoutId id="2147484077" r:id="rId26"/>
    <p:sldLayoutId id="2147484078"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09A6F4-437A-F5BC-A382-7E14CD1E36B7}"/>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901DB1F4-AA0B-D214-2C9A-AE809FF1F69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a:stretch>
            <a:fillRect/>
          </a:stretch>
        </p:blipFill>
        <p:spPr>
          <a:xfrm>
            <a:off x="266700" y="113697"/>
            <a:ext cx="644814" cy="811816"/>
          </a:xfrm>
          <a:prstGeom prst="rect">
            <a:avLst/>
          </a:prstGeom>
        </p:spPr>
      </p:pic>
      <p:sp>
        <p:nvSpPr>
          <p:cNvPr id="8" name="Rectangle 7">
            <a:extLst>
              <a:ext uri="{FF2B5EF4-FFF2-40B4-BE49-F238E27FC236}">
                <a16:creationId xmlns:a16="http://schemas.microsoft.com/office/drawing/2014/main" id="{7AD4339D-DBCA-B475-10A1-FBC7E6A007BD}"/>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68281"/>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39" r:id="rId19"/>
    <p:sldLayoutId id="2147484101" r:id="rId20"/>
    <p:sldLayoutId id="2147484102" r:id="rId21"/>
    <p:sldLayoutId id="2147484103" r:id="rId22"/>
    <p:sldLayoutId id="2147484104" r:id="rId23"/>
    <p:sldLayoutId id="2147484105" r:id="rId24"/>
    <p:sldLayoutId id="2147484106" r:id="rId25"/>
    <p:sldLayoutId id="2147484107" r:id="rId26"/>
    <p:sldLayoutId id="2147484108" r:id="rId27"/>
    <p:sldLayoutId id="2147484141" r:id="rId28"/>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a:srcRect/>
          <a:stretch/>
        </p:blipFill>
        <p:spPr>
          <a:xfrm>
            <a:off x="190500" y="86740"/>
            <a:ext cx="1970289" cy="874270"/>
          </a:xfrm>
          <a:prstGeom prst="rect">
            <a:avLst/>
          </a:prstGeom>
        </p:spPr>
      </p:pic>
    </p:spTree>
    <p:extLst>
      <p:ext uri="{BB962C8B-B14F-4D97-AF65-F5344CB8AC3E}">
        <p14:creationId xmlns:p14="http://schemas.microsoft.com/office/powerpoint/2010/main" val="2884319183"/>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 id="2147484124" r:id="rId14"/>
    <p:sldLayoutId id="2147484125" r:id="rId15"/>
    <p:sldLayoutId id="2147484126" r:id="rId16"/>
    <p:sldLayoutId id="2147484127" r:id="rId17"/>
    <p:sldLayoutId id="2147484128" r:id="rId18"/>
    <p:sldLayoutId id="2147484140" r:id="rId19"/>
    <p:sldLayoutId id="2147484130" r:id="rId20"/>
    <p:sldLayoutId id="2147484131" r:id="rId21"/>
    <p:sldLayoutId id="2147484132" r:id="rId22"/>
    <p:sldLayoutId id="2147484133" r:id="rId23"/>
    <p:sldLayoutId id="2147484134" r:id="rId24"/>
    <p:sldLayoutId id="2147484135" r:id="rId25"/>
    <p:sldLayoutId id="2147484136" r:id="rId26"/>
    <p:sldLayoutId id="2147484137"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a:srcRect/>
          <a:stretch/>
        </p:blipFill>
        <p:spPr>
          <a:xfrm>
            <a:off x="190500" y="86740"/>
            <a:ext cx="1970289" cy="874270"/>
          </a:xfrm>
          <a:prstGeom prst="rect">
            <a:avLst/>
          </a:prstGeom>
        </p:spPr>
      </p:pic>
      <p:sp>
        <p:nvSpPr>
          <p:cNvPr id="2" name="TextBox 1">
            <a:extLst>
              <a:ext uri="{FF2B5EF4-FFF2-40B4-BE49-F238E27FC236}">
                <a16:creationId xmlns:a16="http://schemas.microsoft.com/office/drawing/2014/main" id="{0319D296-3ADD-602F-6280-AF09F0C8541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3CB3D4C0-148A-1C15-E80F-A173E101EED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756410140"/>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 id="2147484189" r:id="rId19"/>
    <p:sldLayoutId id="2147484190" r:id="rId20"/>
    <p:sldLayoutId id="2147484191" r:id="rId21"/>
    <p:sldLayoutId id="2147484192" r:id="rId22"/>
    <p:sldLayoutId id="2147484193" r:id="rId23"/>
    <p:sldLayoutId id="2147484194" r:id="rId24"/>
    <p:sldLayoutId id="2147484195" r:id="rId25"/>
    <p:sldLayoutId id="2147484196" r:id="rId26"/>
    <p:sldLayoutId id="2147484197"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4" name="Picture 6"/>
          <p:cNvPicPr>
            <a:picLocks noChangeAspect="1"/>
          </p:cNvPicPr>
          <p:nvPr userDrawn="1"/>
        </p:nvPicPr>
        <p:blipFill>
          <a:blip r:embed="rId4"/>
          <a:srcRect/>
          <a:stretch>
            <a:fillRect/>
          </a:stretch>
        </p:blipFill>
        <p:spPr bwMode="auto">
          <a:xfrm>
            <a:off x="6079067" y="3416309"/>
            <a:ext cx="25400" cy="3175"/>
          </a:xfrm>
          <a:prstGeom prst="rect">
            <a:avLst/>
          </a:prstGeom>
          <a:noFill/>
          <a:ln w="9525">
            <a:noFill/>
            <a:miter lim="800000"/>
            <a:headEnd/>
            <a:tailEnd/>
          </a:ln>
        </p:spPr>
      </p:pic>
      <p:sp>
        <p:nvSpPr>
          <p:cNvPr id="11" name="Text Box 14">
            <a:extLst>
              <a:ext uri="{FF2B5EF4-FFF2-40B4-BE49-F238E27FC236}">
                <a16:creationId xmlns:a16="http://schemas.microsoft.com/office/drawing/2014/main" id="{06488F25-D32D-48D0-BB8A-6B1499EB02EC}"/>
              </a:ext>
            </a:extLst>
          </p:cNvPr>
          <p:cNvSpPr txBox="1">
            <a:spLocks noChangeArrowheads="1"/>
          </p:cNvSpPr>
          <p:nvPr userDrawn="1"/>
        </p:nvSpPr>
        <p:spPr bwMode="auto">
          <a:xfrm>
            <a:off x="11218426" y="662710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
        <p:nvSpPr>
          <p:cNvPr id="17" name="Date Placeholder 4">
            <a:extLst>
              <a:ext uri="{FF2B5EF4-FFF2-40B4-BE49-F238E27FC236}">
                <a16:creationId xmlns:a16="http://schemas.microsoft.com/office/drawing/2014/main" id="{876090B8-EB33-44F6-B805-AE75858FA42D}"/>
              </a:ext>
            </a:extLst>
          </p:cNvPr>
          <p:cNvSpPr>
            <a:spLocks noGrp="1"/>
          </p:cNvSpPr>
          <p:nvPr>
            <p:ph type="dt" sz="half" idx="2"/>
          </p:nvPr>
        </p:nvSpPr>
        <p:spPr>
          <a:xfrm>
            <a:off x="8842515" y="6653150"/>
            <a:ext cx="2761673" cy="137160"/>
          </a:xfrm>
          <a:prstGeom prst="rect">
            <a:avLst/>
          </a:prstGeom>
        </p:spPr>
        <p:txBody>
          <a:bodyPr anchor="ctr"/>
          <a:lstStyle>
            <a:lvl1pPr algn="r">
              <a:defRPr sz="900">
                <a:solidFill>
                  <a:schemeClr val="bg2">
                    <a:lumMod val="75000"/>
                  </a:schemeClr>
                </a:solidFill>
              </a:defRPr>
            </a:lvl1pPr>
          </a:lstStyle>
          <a:p>
            <a:endParaRPr lang="en-US" dirty="0"/>
          </a:p>
        </p:txBody>
      </p:sp>
      <p:sp>
        <p:nvSpPr>
          <p:cNvPr id="18" name="Footer Placeholder 3">
            <a:extLst>
              <a:ext uri="{FF2B5EF4-FFF2-40B4-BE49-F238E27FC236}">
                <a16:creationId xmlns:a16="http://schemas.microsoft.com/office/drawing/2014/main" id="{2F8A329A-59C1-4D23-B5E6-03FA1C182A0A}"/>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bg2">
                    <a:lumMod val="75000"/>
                  </a:schemeClr>
                </a:solidFill>
              </a:defRPr>
            </a:lvl1pPr>
          </a:lstStyle>
          <a:p>
            <a:endParaRPr lang="en-US" dirty="0"/>
          </a:p>
        </p:txBody>
      </p:sp>
      <p:sp>
        <p:nvSpPr>
          <p:cNvPr id="2" name="Title Placeholder 1">
            <a:extLst>
              <a:ext uri="{FF2B5EF4-FFF2-40B4-BE49-F238E27FC236}">
                <a16:creationId xmlns:a16="http://schemas.microsoft.com/office/drawing/2014/main" id="{CA18FFB5-1B4A-8A37-78CC-AC1A7AE08575}"/>
              </a:ext>
            </a:extLst>
          </p:cNvPr>
          <p:cNvSpPr>
            <a:spLocks noGrp="1"/>
          </p:cNvSpPr>
          <p:nvPr>
            <p:ph type="title"/>
          </p:nvPr>
        </p:nvSpPr>
        <p:spPr bwMode="auto">
          <a:xfrm>
            <a:off x="266699" y="128981"/>
            <a:ext cx="11658599" cy="8329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Tree>
    <p:extLst>
      <p:ext uri="{BB962C8B-B14F-4D97-AF65-F5344CB8AC3E}">
        <p14:creationId xmlns:p14="http://schemas.microsoft.com/office/powerpoint/2010/main" val="199137462"/>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583" userDrawn="1">
          <p15:clr>
            <a:srgbClr val="F26B43"/>
          </p15:clr>
        </p15:guide>
        <p15:guide id="1" pos="7512" userDrawn="1">
          <p15:clr>
            <a:srgbClr val="5ACBF0"/>
          </p15:clr>
        </p15:guide>
        <p15:guide id="2" pos="12971">
          <p15:clr>
            <a:srgbClr val="5ACBF0"/>
          </p15:clr>
        </p15:guide>
        <p15:guide id="3" pos="168" userDrawn="1">
          <p15:clr>
            <a:srgbClr val="5ACBF0"/>
          </p15:clr>
        </p15:guide>
        <p15:guide id="5" orient="horz" pos="637" userDrawn="1">
          <p15:clr>
            <a:srgbClr val="F26B43"/>
          </p15:clr>
        </p15:guide>
        <p15:guide id="6"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C88CF-0C7A-9861-8509-503E88555AD9}"/>
              </a:ext>
            </a:extLst>
          </p:cNvPr>
          <p:cNvSpPr>
            <a:spLocks noGrp="1"/>
          </p:cNvSpPr>
          <p:nvPr>
            <p:ph type="title"/>
          </p:nvPr>
        </p:nvSpPr>
        <p:spPr/>
        <p:txBody>
          <a:bodyPr/>
          <a:lstStyle/>
          <a:p>
            <a:r>
              <a:rPr lang="en-US" dirty="0"/>
              <a:t>LOMO Ladder cooling</a:t>
            </a:r>
          </a:p>
        </p:txBody>
      </p:sp>
      <p:pic>
        <p:nvPicPr>
          <p:cNvPr id="6" name="Picture Placeholder 5">
            <a:extLst>
              <a:ext uri="{FF2B5EF4-FFF2-40B4-BE49-F238E27FC236}">
                <a16:creationId xmlns:a16="http://schemas.microsoft.com/office/drawing/2014/main" id="{E8F768ED-47A9-48FD-6EF0-80C453937C14}"/>
              </a:ext>
            </a:extLst>
          </p:cNvPr>
          <p:cNvPicPr>
            <a:picLocks noGrp="1" noChangeAspect="1"/>
          </p:cNvPicPr>
          <p:nvPr>
            <p:ph type="pic" sz="quarter" idx="13"/>
          </p:nvPr>
        </p:nvPicPr>
        <p:blipFill>
          <a:blip r:embed="rId2"/>
          <a:srcRect t="1943" b="1943"/>
          <a:stretch>
            <a:fillRect/>
          </a:stretch>
        </p:blipFill>
        <p:spPr>
          <a:prstGeom prst="rect">
            <a:avLst/>
          </a:prstGeom>
        </p:spPr>
      </p:pic>
      <p:sp>
        <p:nvSpPr>
          <p:cNvPr id="5" name="Text Placeholder 4">
            <a:extLst>
              <a:ext uri="{FF2B5EF4-FFF2-40B4-BE49-F238E27FC236}">
                <a16:creationId xmlns:a16="http://schemas.microsoft.com/office/drawing/2014/main" id="{E65773AC-49D3-8FCD-F653-D8B40C73EAA1}"/>
              </a:ext>
            </a:extLst>
          </p:cNvPr>
          <p:cNvSpPr>
            <a:spLocks noGrp="1"/>
          </p:cNvSpPr>
          <p:nvPr>
            <p:ph type="body" sz="quarter" idx="15"/>
          </p:nvPr>
        </p:nvSpPr>
        <p:spPr/>
        <p:txBody>
          <a:bodyPr/>
          <a:lstStyle/>
          <a:p>
            <a:r>
              <a:rPr lang="en-US" dirty="0"/>
              <a:t>Project Update</a:t>
            </a:r>
          </a:p>
          <a:p>
            <a:r>
              <a:rPr lang="en-US" dirty="0"/>
              <a:t>Prototyping</a:t>
            </a:r>
          </a:p>
          <a:p>
            <a:r>
              <a:rPr lang="en-US" dirty="0"/>
              <a:t>CFD Modeling</a:t>
            </a:r>
          </a:p>
        </p:txBody>
      </p:sp>
      <p:pic>
        <p:nvPicPr>
          <p:cNvPr id="1026" name="Picture 2" descr="Walla Walla District &gt; Missions &gt; Fish Programs &gt; Lower Granite Fish Ladder  Temperature Improvement">
            <a:extLst>
              <a:ext uri="{FF2B5EF4-FFF2-40B4-BE49-F238E27FC236}">
                <a16:creationId xmlns:a16="http://schemas.microsoft.com/office/drawing/2014/main" id="{034BC260-4CC7-B495-2F10-1BDC98C08970}"/>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337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F48699-62EF-A269-7BA8-B311D400C0BF}"/>
              </a:ext>
            </a:extLst>
          </p:cNvPr>
          <p:cNvSpPr>
            <a:spLocks noGrp="1"/>
          </p:cNvSpPr>
          <p:nvPr>
            <p:ph sz="quarter" idx="10"/>
          </p:nvPr>
        </p:nvSpPr>
        <p:spPr/>
        <p:txBody>
          <a:bodyPr/>
          <a:lstStyle/>
          <a:p>
            <a:pPr marL="342900" indent="-342900">
              <a:buFont typeface="Arial" panose="020B0604020202020204" pitchFamily="34" charset="0"/>
              <a:buChar char="•"/>
            </a:pPr>
            <a:r>
              <a:rPr lang="en-US" dirty="0"/>
              <a:t>Continuing with DDR development </a:t>
            </a:r>
          </a:p>
          <a:p>
            <a:endParaRPr lang="en-US" dirty="0"/>
          </a:p>
          <a:p>
            <a:pPr marL="342900" indent="-342900">
              <a:buFont typeface="Arial" panose="020B0604020202020204" pitchFamily="34" charset="0"/>
              <a:buChar char="•"/>
            </a:pPr>
            <a:r>
              <a:rPr lang="en-US" dirty="0"/>
              <a:t>Will develop scope of work with FFDRWG for key alternatives.</a:t>
            </a:r>
          </a:p>
          <a:p>
            <a:endParaRPr lang="en-US" dirty="0"/>
          </a:p>
          <a:p>
            <a:pPr marL="342900" indent="-342900">
              <a:buFont typeface="Arial" panose="020B0604020202020204" pitchFamily="34" charset="0"/>
              <a:buChar char="•"/>
            </a:pPr>
            <a:r>
              <a:rPr lang="en-US" dirty="0"/>
              <a:t>Intent is to develop and award contract for A/E 100% design while prototype testing on going.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Lower Monumental – Modified Spray Bar or Pumped Fish Exit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McNary  - Air Lift Pump or Gravity Chimney w/ Pumped Fish Exit</a:t>
            </a:r>
          </a:p>
        </p:txBody>
      </p:sp>
      <p:sp>
        <p:nvSpPr>
          <p:cNvPr id="3" name="Title 2">
            <a:extLst>
              <a:ext uri="{FF2B5EF4-FFF2-40B4-BE49-F238E27FC236}">
                <a16:creationId xmlns:a16="http://schemas.microsoft.com/office/drawing/2014/main" id="{B635CC9B-7E10-7D34-2DAC-1362B673752B}"/>
              </a:ext>
            </a:extLst>
          </p:cNvPr>
          <p:cNvSpPr>
            <a:spLocks noGrp="1"/>
          </p:cNvSpPr>
          <p:nvPr>
            <p:ph type="title"/>
          </p:nvPr>
        </p:nvSpPr>
        <p:spPr/>
        <p:txBody>
          <a:bodyPr/>
          <a:lstStyle/>
          <a:p>
            <a:r>
              <a:rPr lang="en-US" dirty="0"/>
              <a:t>Overview</a:t>
            </a:r>
          </a:p>
        </p:txBody>
      </p:sp>
      <p:sp>
        <p:nvSpPr>
          <p:cNvPr id="4" name="Footer Placeholder 3">
            <a:extLst>
              <a:ext uri="{FF2B5EF4-FFF2-40B4-BE49-F238E27FC236}">
                <a16:creationId xmlns:a16="http://schemas.microsoft.com/office/drawing/2014/main" id="{0C354CF2-636D-EFF5-B398-583376AC970F}"/>
              </a:ext>
            </a:extLst>
          </p:cNvPr>
          <p:cNvSpPr>
            <a:spLocks noGrp="1"/>
          </p:cNvSpPr>
          <p:nvPr>
            <p:ph type="ftr" sz="quarter" idx="12"/>
          </p:nvPr>
        </p:nvSpPr>
        <p:spPr/>
        <p:txBody>
          <a:bodyPr/>
          <a:lstStyle/>
          <a:p>
            <a:endParaRPr lang="en-US" dirty="0"/>
          </a:p>
        </p:txBody>
      </p:sp>
      <p:pic>
        <p:nvPicPr>
          <p:cNvPr id="6" name="Picture 5">
            <a:extLst>
              <a:ext uri="{FF2B5EF4-FFF2-40B4-BE49-F238E27FC236}">
                <a16:creationId xmlns:a16="http://schemas.microsoft.com/office/drawing/2014/main" id="{C135299F-8BAE-72E0-A65E-3801CDDC2970}"/>
              </a:ext>
            </a:extLst>
          </p:cNvPr>
          <p:cNvPicPr>
            <a:picLocks noChangeAspect="1"/>
          </p:cNvPicPr>
          <p:nvPr/>
        </p:nvPicPr>
        <p:blipFill>
          <a:blip r:embed="rId2"/>
          <a:stretch>
            <a:fillRect/>
          </a:stretch>
        </p:blipFill>
        <p:spPr>
          <a:xfrm>
            <a:off x="6401668" y="1207392"/>
            <a:ext cx="5523632" cy="4443215"/>
          </a:xfrm>
          <a:prstGeom prst="rect">
            <a:avLst/>
          </a:prstGeom>
        </p:spPr>
      </p:pic>
    </p:spTree>
    <p:extLst>
      <p:ext uri="{BB962C8B-B14F-4D97-AF65-F5344CB8AC3E}">
        <p14:creationId xmlns:p14="http://schemas.microsoft.com/office/powerpoint/2010/main" val="1955572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8395AD3-01A2-113B-8C4F-725BCAD5294C}"/>
              </a:ext>
            </a:extLst>
          </p:cNvPr>
          <p:cNvSpPr>
            <a:spLocks noGrp="1"/>
          </p:cNvSpPr>
          <p:nvPr>
            <p:ph sz="quarter" idx="10"/>
          </p:nvPr>
        </p:nvSpPr>
        <p:spPr>
          <a:xfrm>
            <a:off x="252284" y="1298083"/>
            <a:ext cx="5829300" cy="5337495"/>
          </a:xfrm>
        </p:spPr>
        <p:txBody>
          <a:bodyPr/>
          <a:lstStyle/>
          <a:p>
            <a:pPr marL="342900" indent="-342900">
              <a:buFont typeface="Arial" panose="020B0604020202020204" pitchFamily="34" charset="0"/>
              <a:buChar char="•"/>
            </a:pPr>
            <a:r>
              <a:rPr lang="en-US" dirty="0"/>
              <a:t>Still planning to implement first bubbler near north ladder and test before the end of February 2026.</a:t>
            </a:r>
          </a:p>
          <a:p>
            <a:pPr marL="342900" indent="-342900">
              <a:buFont typeface="Arial" panose="020B0604020202020204" pitchFamily="34" charset="0"/>
              <a:buChar char="•"/>
            </a:pPr>
            <a:r>
              <a:rPr lang="en-US" dirty="0"/>
              <a:t>Plan to deploy second bubbler near south fish ladder exit and diffuser on the first bubbler’s testing day. </a:t>
            </a:r>
          </a:p>
          <a:p>
            <a:pPr marL="342900" indent="-342900">
              <a:buFont typeface="Arial" panose="020B0604020202020204" pitchFamily="34" charset="0"/>
              <a:buChar char="•"/>
            </a:pPr>
            <a:r>
              <a:rPr lang="en-US" dirty="0"/>
              <a:t>We will be onsite for tests following deployment and will measure velocities using an ADCP (acoustic doppler current profiler) system.</a:t>
            </a:r>
          </a:p>
          <a:p>
            <a:pPr marL="342900" indent="-342900">
              <a:buFont typeface="Arial" panose="020B0604020202020204" pitchFamily="34" charset="0"/>
              <a:buChar char="•"/>
            </a:pPr>
            <a:r>
              <a:rPr lang="en-US" dirty="0"/>
              <a:t>Invites to come for the deployment of the second bubbler and testing of the first once a date is decided on.</a:t>
            </a:r>
          </a:p>
        </p:txBody>
      </p:sp>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p:txBody>
          <a:bodyPr/>
          <a:lstStyle/>
          <a:p>
            <a:r>
              <a:rPr lang="en-US" dirty="0"/>
              <a:t>The Bubbler</a:t>
            </a:r>
          </a:p>
        </p:txBody>
      </p:sp>
      <p:pic>
        <p:nvPicPr>
          <p:cNvPr id="2" name="Content Placeholder 5" descr="A picture containing person, yellow&#10;&#10;AI-generated content may be incorrect.">
            <a:extLst>
              <a:ext uri="{FF2B5EF4-FFF2-40B4-BE49-F238E27FC236}">
                <a16:creationId xmlns:a16="http://schemas.microsoft.com/office/drawing/2014/main" id="{9DA07DFA-9610-592B-8D49-8B634224C185}"/>
              </a:ext>
            </a:extLst>
          </p:cNvPr>
          <p:cNvPicPr>
            <a:picLocks noChangeAspect="1"/>
          </p:cNvPicPr>
          <p:nvPr/>
        </p:nvPicPr>
        <p:blipFill>
          <a:blip r:embed="rId2"/>
          <a:srcRect l="12105" t="20859" r="13468" b="32183"/>
          <a:stretch/>
        </p:blipFill>
        <p:spPr bwMode="auto">
          <a:xfrm>
            <a:off x="6281881" y="745739"/>
            <a:ext cx="4315082" cy="3629957"/>
          </a:xfrm>
          <a:prstGeom prst="rect">
            <a:avLst/>
          </a:prstGeom>
          <a:noFill/>
          <a:ln w="9525">
            <a:noFill/>
            <a:miter lim="800000"/>
            <a:headEnd/>
            <a:tailEnd/>
          </a:ln>
        </p:spPr>
      </p:pic>
      <p:pic>
        <p:nvPicPr>
          <p:cNvPr id="3" name="Picture 2">
            <a:extLst>
              <a:ext uri="{FF2B5EF4-FFF2-40B4-BE49-F238E27FC236}">
                <a16:creationId xmlns:a16="http://schemas.microsoft.com/office/drawing/2014/main" id="{2FA97871-D21A-9184-8665-28DF33DF1C39}"/>
              </a:ext>
            </a:extLst>
          </p:cNvPr>
          <p:cNvPicPr>
            <a:picLocks noChangeAspect="1"/>
          </p:cNvPicPr>
          <p:nvPr/>
        </p:nvPicPr>
        <p:blipFill>
          <a:blip r:embed="rId3"/>
          <a:srcRect l="63862" r="882" b="2620"/>
          <a:stretch/>
        </p:blipFill>
        <p:spPr>
          <a:xfrm>
            <a:off x="6386679" y="3492466"/>
            <a:ext cx="1991262" cy="3236553"/>
          </a:xfrm>
          <a:prstGeom prst="rect">
            <a:avLst/>
          </a:prstGeom>
        </p:spPr>
      </p:pic>
      <p:grpSp>
        <p:nvGrpSpPr>
          <p:cNvPr id="4" name="Group 3">
            <a:extLst>
              <a:ext uri="{FF2B5EF4-FFF2-40B4-BE49-F238E27FC236}">
                <a16:creationId xmlns:a16="http://schemas.microsoft.com/office/drawing/2014/main" id="{B07CBB53-4897-5EE8-F46A-801F56965365}"/>
              </a:ext>
            </a:extLst>
          </p:cNvPr>
          <p:cNvGrpSpPr/>
          <p:nvPr/>
        </p:nvGrpSpPr>
        <p:grpSpPr>
          <a:xfrm>
            <a:off x="9898160" y="128981"/>
            <a:ext cx="2135824" cy="5862515"/>
            <a:chOff x="7149910" y="-82734"/>
            <a:chExt cx="3187165" cy="6811753"/>
          </a:xfrm>
        </p:grpSpPr>
        <p:pic>
          <p:nvPicPr>
            <p:cNvPr id="6" name="Picture 5">
              <a:extLst>
                <a:ext uri="{FF2B5EF4-FFF2-40B4-BE49-F238E27FC236}">
                  <a16:creationId xmlns:a16="http://schemas.microsoft.com/office/drawing/2014/main" id="{96BDE8D7-FF3A-E236-1C15-841189362425}"/>
                </a:ext>
              </a:extLst>
            </p:cNvPr>
            <p:cNvPicPr>
              <a:picLocks noChangeAspect="1"/>
            </p:cNvPicPr>
            <p:nvPr/>
          </p:nvPicPr>
          <p:blipFill>
            <a:blip r:embed="rId4"/>
            <a:stretch>
              <a:fillRect/>
            </a:stretch>
          </p:blipFill>
          <p:spPr>
            <a:xfrm>
              <a:off x="8380607" y="338931"/>
              <a:ext cx="1956468" cy="6390088"/>
            </a:xfrm>
            <a:prstGeom prst="rect">
              <a:avLst/>
            </a:prstGeom>
          </p:spPr>
        </p:pic>
        <p:cxnSp>
          <p:nvCxnSpPr>
            <p:cNvPr id="9" name="Straight Connector 8">
              <a:extLst>
                <a:ext uri="{FF2B5EF4-FFF2-40B4-BE49-F238E27FC236}">
                  <a16:creationId xmlns:a16="http://schemas.microsoft.com/office/drawing/2014/main" id="{EE467344-F560-20CB-FFBA-1104ED1C81A3}"/>
                </a:ext>
              </a:extLst>
            </p:cNvPr>
            <p:cNvCxnSpPr>
              <a:cxnSpLocks/>
              <a:stCxn id="13" idx="2"/>
            </p:cNvCxnSpPr>
            <p:nvPr/>
          </p:nvCxnSpPr>
          <p:spPr>
            <a:xfrm>
              <a:off x="7157624" y="103477"/>
              <a:ext cx="2201215" cy="255710"/>
            </a:xfrm>
            <a:prstGeom prst="line">
              <a:avLst/>
            </a:prstGeom>
            <a:ln w="19050">
              <a:solidFill>
                <a:schemeClr val="accent6"/>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8BF73A70-22F9-D4C1-16B4-5C84F6E22E2E}"/>
                </a:ext>
              </a:extLst>
            </p:cNvPr>
            <p:cNvGrpSpPr/>
            <p:nvPr/>
          </p:nvGrpSpPr>
          <p:grpSpPr>
            <a:xfrm rot="379785">
              <a:off x="7149910" y="-82734"/>
              <a:ext cx="2180748" cy="631822"/>
              <a:chOff x="6688976" y="577438"/>
              <a:chExt cx="2180748" cy="631822"/>
            </a:xfrm>
          </p:grpSpPr>
          <p:sp>
            <p:nvSpPr>
              <p:cNvPr id="11" name="Arc 10">
                <a:extLst>
                  <a:ext uri="{FF2B5EF4-FFF2-40B4-BE49-F238E27FC236}">
                    <a16:creationId xmlns:a16="http://schemas.microsoft.com/office/drawing/2014/main" id="{9FC5A175-7549-9D29-210F-CD1DAAF586DF}"/>
                  </a:ext>
                </a:extLst>
              </p:cNvPr>
              <p:cNvSpPr/>
              <p:nvPr/>
            </p:nvSpPr>
            <p:spPr>
              <a:xfrm rot="5400000">
                <a:off x="8196327" y="535863"/>
                <a:ext cx="618309" cy="728485"/>
              </a:xfrm>
              <a:prstGeom prst="arc">
                <a:avLst>
                  <a:gd name="adj1" fmla="val 16200000"/>
                  <a:gd name="adj2" fmla="val 5426337"/>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a:extLst>
                  <a:ext uri="{FF2B5EF4-FFF2-40B4-BE49-F238E27FC236}">
                    <a16:creationId xmlns:a16="http://schemas.microsoft.com/office/drawing/2014/main" id="{16787FF4-A892-024D-97A7-BB3B1941BCA2}"/>
                  </a:ext>
                </a:extLst>
              </p:cNvPr>
              <p:cNvSpPr/>
              <p:nvPr/>
            </p:nvSpPr>
            <p:spPr>
              <a:xfrm rot="5400000">
                <a:off x="7472549" y="522350"/>
                <a:ext cx="618309" cy="728485"/>
              </a:xfrm>
              <a:prstGeom prst="arc">
                <a:avLst>
                  <a:gd name="adj1" fmla="val 16200000"/>
                  <a:gd name="adj2" fmla="val 5426337"/>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6378D987-4A44-4D95-8B49-DF86C0BF1845}"/>
                  </a:ext>
                </a:extLst>
              </p:cNvPr>
              <p:cNvSpPr/>
              <p:nvPr/>
            </p:nvSpPr>
            <p:spPr>
              <a:xfrm rot="5400000">
                <a:off x="6744064" y="522351"/>
                <a:ext cx="618309" cy="728485"/>
              </a:xfrm>
              <a:prstGeom prst="arc">
                <a:avLst>
                  <a:gd name="adj1" fmla="val 16200000"/>
                  <a:gd name="adj2" fmla="val 5426337"/>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Tree>
    <p:extLst>
      <p:ext uri="{BB962C8B-B14F-4D97-AF65-F5344CB8AC3E}">
        <p14:creationId xmlns:p14="http://schemas.microsoft.com/office/powerpoint/2010/main" val="3118535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950CF-0B5F-C5C9-C38A-73F974CA5024}"/>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4C2EA4C-748A-BC4B-0A9E-DFB90CA6420F}"/>
              </a:ext>
            </a:extLst>
          </p:cNvPr>
          <p:cNvSpPr>
            <a:spLocks noGrp="1"/>
          </p:cNvSpPr>
          <p:nvPr>
            <p:ph sz="quarter" idx="10"/>
          </p:nvPr>
        </p:nvSpPr>
        <p:spPr>
          <a:xfrm>
            <a:off x="79343" y="975064"/>
            <a:ext cx="7152858" cy="5337495"/>
          </a:xfrm>
        </p:spPr>
        <p:txBody>
          <a:bodyPr/>
          <a:lstStyle/>
          <a:p>
            <a:pPr marL="342900" indent="-342900">
              <a:buFont typeface="Arial" panose="020B0604020202020204" pitchFamily="34" charset="0"/>
              <a:buChar char="•"/>
            </a:pPr>
            <a:r>
              <a:rPr lang="en-US" dirty="0"/>
              <a:t>Project is excited for the debris management aspect of the bubbler in addition to the cooling effects.</a:t>
            </a:r>
          </a:p>
          <a:p>
            <a:pPr lvl="1" indent="0">
              <a:buNone/>
            </a:pPr>
            <a:endParaRPr lang="en-US" dirty="0"/>
          </a:p>
          <a:p>
            <a:pPr marL="342900" indent="-342900">
              <a:buFont typeface="Arial" panose="020B0604020202020204" pitchFamily="34" charset="0"/>
              <a:buChar char="•"/>
            </a:pPr>
            <a:r>
              <a:rPr lang="en-US" dirty="0"/>
              <a:t>Temperature strings and TDG sensors will be implemented near each bubbler at both projects to determine bubbler effectiveness, monitor ladder deltas and ensure air is not getting into the diffuser intakes or ladders.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Bubbler for Oregon Shore ladder at McNary also.</a:t>
            </a:r>
          </a:p>
          <a:p>
            <a:pPr marL="569913" lvl="1" indent="-342900">
              <a:buFont typeface="Arial" panose="020B0604020202020204" pitchFamily="34" charset="0"/>
              <a:buChar char="•"/>
            </a:pPr>
            <a:r>
              <a:rPr lang="en-US" dirty="0"/>
              <a:t>Lower Monumental modeling and monitoring will be primary investigation site. McNary currently anticipated to be ladder temp only observation, but looking for feedback.</a:t>
            </a:r>
          </a:p>
          <a:p>
            <a:pPr marL="342900" indent="-342900">
              <a:buFont typeface="Arial" panose="020B0604020202020204" pitchFamily="34" charset="0"/>
              <a:buChar char="•"/>
            </a:pPr>
            <a:endParaRPr lang="en-US" dirty="0"/>
          </a:p>
          <a:p>
            <a:endParaRPr lang="en-US" dirty="0"/>
          </a:p>
          <a:p>
            <a:endParaRPr lang="en-US" dirty="0"/>
          </a:p>
        </p:txBody>
      </p:sp>
      <p:sp>
        <p:nvSpPr>
          <p:cNvPr id="7" name="Title 6">
            <a:extLst>
              <a:ext uri="{FF2B5EF4-FFF2-40B4-BE49-F238E27FC236}">
                <a16:creationId xmlns:a16="http://schemas.microsoft.com/office/drawing/2014/main" id="{C439282B-F982-52AC-0E3C-46E954D5B60B}"/>
              </a:ext>
            </a:extLst>
          </p:cNvPr>
          <p:cNvSpPr>
            <a:spLocks noGrp="1"/>
          </p:cNvSpPr>
          <p:nvPr>
            <p:ph type="title"/>
          </p:nvPr>
        </p:nvSpPr>
        <p:spPr/>
        <p:txBody>
          <a:bodyPr/>
          <a:lstStyle/>
          <a:p>
            <a:r>
              <a:rPr lang="en-US" dirty="0"/>
              <a:t>Prototyping Cont’d</a:t>
            </a:r>
          </a:p>
        </p:txBody>
      </p:sp>
      <p:pic>
        <p:nvPicPr>
          <p:cNvPr id="5" name="Picture 4">
            <a:extLst>
              <a:ext uri="{FF2B5EF4-FFF2-40B4-BE49-F238E27FC236}">
                <a16:creationId xmlns:a16="http://schemas.microsoft.com/office/drawing/2014/main" id="{27B727D6-ED37-B4BE-C47D-8A9AF833EBBC}"/>
              </a:ext>
            </a:extLst>
          </p:cNvPr>
          <p:cNvPicPr>
            <a:picLocks noChangeAspect="1"/>
          </p:cNvPicPr>
          <p:nvPr/>
        </p:nvPicPr>
        <p:blipFill>
          <a:blip r:embed="rId2"/>
          <a:stretch>
            <a:fillRect/>
          </a:stretch>
        </p:blipFill>
        <p:spPr>
          <a:xfrm>
            <a:off x="7235647" y="633583"/>
            <a:ext cx="4638777" cy="2465826"/>
          </a:xfrm>
          <a:prstGeom prst="rect">
            <a:avLst/>
          </a:prstGeom>
        </p:spPr>
      </p:pic>
      <p:pic>
        <p:nvPicPr>
          <p:cNvPr id="10" name="Picture 9">
            <a:extLst>
              <a:ext uri="{FF2B5EF4-FFF2-40B4-BE49-F238E27FC236}">
                <a16:creationId xmlns:a16="http://schemas.microsoft.com/office/drawing/2014/main" id="{5A72C9A0-5D3E-A423-6CF1-A82B9A76B0AB}"/>
              </a:ext>
            </a:extLst>
          </p:cNvPr>
          <p:cNvPicPr>
            <a:picLocks noChangeAspect="1"/>
          </p:cNvPicPr>
          <p:nvPr/>
        </p:nvPicPr>
        <p:blipFill>
          <a:blip r:embed="rId3"/>
          <a:stretch>
            <a:fillRect/>
          </a:stretch>
        </p:blipFill>
        <p:spPr>
          <a:xfrm>
            <a:off x="7122258" y="3353912"/>
            <a:ext cx="4039572" cy="2958647"/>
          </a:xfrm>
          <a:prstGeom prst="rect">
            <a:avLst/>
          </a:prstGeom>
        </p:spPr>
      </p:pic>
      <p:cxnSp>
        <p:nvCxnSpPr>
          <p:cNvPr id="2" name="Straight Arrow Connector 1">
            <a:extLst>
              <a:ext uri="{FF2B5EF4-FFF2-40B4-BE49-F238E27FC236}">
                <a16:creationId xmlns:a16="http://schemas.microsoft.com/office/drawing/2014/main" id="{13BC9EB7-AFD7-D5EA-B815-9F29BE9A83C3}"/>
              </a:ext>
            </a:extLst>
          </p:cNvPr>
          <p:cNvCxnSpPr>
            <a:cxnSpLocks/>
          </p:cNvCxnSpPr>
          <p:nvPr/>
        </p:nvCxnSpPr>
        <p:spPr>
          <a:xfrm>
            <a:off x="8391966" y="1807062"/>
            <a:ext cx="449034" cy="324465"/>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3" name="TextBox 2">
            <a:extLst>
              <a:ext uri="{FF2B5EF4-FFF2-40B4-BE49-F238E27FC236}">
                <a16:creationId xmlns:a16="http://schemas.microsoft.com/office/drawing/2014/main" id="{9E41C47F-FB5B-C5FD-7A75-EDB5FDD6A288}"/>
              </a:ext>
            </a:extLst>
          </p:cNvPr>
          <p:cNvSpPr txBox="1"/>
          <p:nvPr/>
        </p:nvSpPr>
        <p:spPr>
          <a:xfrm>
            <a:off x="7596621" y="1607007"/>
            <a:ext cx="795345" cy="400110"/>
          </a:xfrm>
          <a:prstGeom prst="rect">
            <a:avLst/>
          </a:prstGeom>
          <a:solidFill>
            <a:schemeClr val="tx1">
              <a:lumMod val="10000"/>
              <a:lumOff val="90000"/>
            </a:schemeClr>
          </a:solidFill>
        </p:spPr>
        <p:txBody>
          <a:bodyPr wrap="square" rtlCol="0">
            <a:spAutoFit/>
          </a:bodyPr>
          <a:lstStyle/>
          <a:p>
            <a:pPr algn="ctr"/>
            <a:r>
              <a:rPr lang="en-US" sz="1000" dirty="0"/>
              <a:t>1</a:t>
            </a:r>
            <a:r>
              <a:rPr lang="en-US" sz="1000" baseline="30000" dirty="0"/>
              <a:t>st</a:t>
            </a:r>
            <a:r>
              <a:rPr lang="en-US" sz="1000" dirty="0"/>
              <a:t> Bubbler Location</a:t>
            </a:r>
          </a:p>
        </p:txBody>
      </p:sp>
      <p:cxnSp>
        <p:nvCxnSpPr>
          <p:cNvPr id="11" name="Straight Arrow Connector 10">
            <a:extLst>
              <a:ext uri="{FF2B5EF4-FFF2-40B4-BE49-F238E27FC236}">
                <a16:creationId xmlns:a16="http://schemas.microsoft.com/office/drawing/2014/main" id="{DFF7F329-4FDE-377C-5615-BB6D61F18923}"/>
              </a:ext>
            </a:extLst>
          </p:cNvPr>
          <p:cNvCxnSpPr>
            <a:cxnSpLocks/>
          </p:cNvCxnSpPr>
          <p:nvPr/>
        </p:nvCxnSpPr>
        <p:spPr>
          <a:xfrm flipH="1" flipV="1">
            <a:off x="8320401" y="5003304"/>
            <a:ext cx="362044" cy="321509"/>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12" name="TextBox 11">
            <a:extLst>
              <a:ext uri="{FF2B5EF4-FFF2-40B4-BE49-F238E27FC236}">
                <a16:creationId xmlns:a16="http://schemas.microsoft.com/office/drawing/2014/main" id="{8E1C94B3-1A84-A4F5-B885-E5133A6215DB}"/>
              </a:ext>
            </a:extLst>
          </p:cNvPr>
          <p:cNvSpPr txBox="1"/>
          <p:nvPr/>
        </p:nvSpPr>
        <p:spPr>
          <a:xfrm>
            <a:off x="8256208" y="5324813"/>
            <a:ext cx="852475" cy="400110"/>
          </a:xfrm>
          <a:prstGeom prst="rect">
            <a:avLst/>
          </a:prstGeom>
          <a:solidFill>
            <a:schemeClr val="tx1">
              <a:lumMod val="10000"/>
              <a:lumOff val="90000"/>
            </a:schemeClr>
          </a:solidFill>
        </p:spPr>
        <p:txBody>
          <a:bodyPr wrap="square" rtlCol="0">
            <a:spAutoFit/>
          </a:bodyPr>
          <a:lstStyle/>
          <a:p>
            <a:pPr algn="ctr"/>
            <a:r>
              <a:rPr lang="en-US" sz="1000" dirty="0"/>
              <a:t>2</a:t>
            </a:r>
            <a:r>
              <a:rPr lang="en-US" sz="1000" baseline="30000" dirty="0"/>
              <a:t>nd</a:t>
            </a:r>
            <a:r>
              <a:rPr lang="en-US" sz="1000" dirty="0"/>
              <a:t> Bubbler Location*</a:t>
            </a:r>
          </a:p>
        </p:txBody>
      </p:sp>
      <p:cxnSp>
        <p:nvCxnSpPr>
          <p:cNvPr id="16" name="Straight Arrow Connector 15">
            <a:extLst>
              <a:ext uri="{FF2B5EF4-FFF2-40B4-BE49-F238E27FC236}">
                <a16:creationId xmlns:a16="http://schemas.microsoft.com/office/drawing/2014/main" id="{6E854D6C-0209-873B-9363-E5030CA615F6}"/>
              </a:ext>
            </a:extLst>
          </p:cNvPr>
          <p:cNvCxnSpPr>
            <a:cxnSpLocks/>
          </p:cNvCxnSpPr>
          <p:nvPr/>
        </p:nvCxnSpPr>
        <p:spPr>
          <a:xfrm>
            <a:off x="9248329" y="1518307"/>
            <a:ext cx="244838" cy="474968"/>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17" name="TextBox 16">
            <a:extLst>
              <a:ext uri="{FF2B5EF4-FFF2-40B4-BE49-F238E27FC236}">
                <a16:creationId xmlns:a16="http://schemas.microsoft.com/office/drawing/2014/main" id="{8910F2A0-ABDE-CFC5-7015-9F8DC2F5AA79}"/>
              </a:ext>
            </a:extLst>
          </p:cNvPr>
          <p:cNvSpPr txBox="1"/>
          <p:nvPr/>
        </p:nvSpPr>
        <p:spPr>
          <a:xfrm>
            <a:off x="8874885" y="1118197"/>
            <a:ext cx="795345" cy="400110"/>
          </a:xfrm>
          <a:prstGeom prst="rect">
            <a:avLst/>
          </a:prstGeom>
          <a:solidFill>
            <a:schemeClr val="tx1">
              <a:lumMod val="10000"/>
              <a:lumOff val="90000"/>
            </a:schemeClr>
          </a:solidFill>
        </p:spPr>
        <p:txBody>
          <a:bodyPr wrap="square" rtlCol="0">
            <a:spAutoFit/>
          </a:bodyPr>
          <a:lstStyle/>
          <a:p>
            <a:pPr algn="ctr"/>
            <a:r>
              <a:rPr lang="en-US" sz="1000" dirty="0"/>
              <a:t>N Diffuser Intake</a:t>
            </a:r>
          </a:p>
        </p:txBody>
      </p:sp>
      <p:cxnSp>
        <p:nvCxnSpPr>
          <p:cNvPr id="19" name="Straight Arrow Connector 18">
            <a:extLst>
              <a:ext uri="{FF2B5EF4-FFF2-40B4-BE49-F238E27FC236}">
                <a16:creationId xmlns:a16="http://schemas.microsoft.com/office/drawing/2014/main" id="{F6AE24C6-85B5-276B-D882-19EA39562F91}"/>
              </a:ext>
            </a:extLst>
          </p:cNvPr>
          <p:cNvCxnSpPr>
            <a:cxnSpLocks/>
          </p:cNvCxnSpPr>
          <p:nvPr/>
        </p:nvCxnSpPr>
        <p:spPr>
          <a:xfrm flipH="1">
            <a:off x="10732650" y="1515466"/>
            <a:ext cx="524493" cy="474968"/>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20" name="TextBox 19">
            <a:extLst>
              <a:ext uri="{FF2B5EF4-FFF2-40B4-BE49-F238E27FC236}">
                <a16:creationId xmlns:a16="http://schemas.microsoft.com/office/drawing/2014/main" id="{A30EF5F2-4B04-5957-C72A-7F4319844FAF}"/>
              </a:ext>
            </a:extLst>
          </p:cNvPr>
          <p:cNvSpPr txBox="1"/>
          <p:nvPr/>
        </p:nvSpPr>
        <p:spPr>
          <a:xfrm>
            <a:off x="10904959" y="1115356"/>
            <a:ext cx="704368" cy="400110"/>
          </a:xfrm>
          <a:prstGeom prst="rect">
            <a:avLst/>
          </a:prstGeom>
          <a:solidFill>
            <a:schemeClr val="tx1">
              <a:lumMod val="10000"/>
              <a:lumOff val="90000"/>
            </a:schemeClr>
          </a:solidFill>
        </p:spPr>
        <p:txBody>
          <a:bodyPr wrap="square" rtlCol="0">
            <a:spAutoFit/>
          </a:bodyPr>
          <a:lstStyle/>
          <a:p>
            <a:pPr algn="ctr"/>
            <a:r>
              <a:rPr lang="en-US" sz="1000" dirty="0"/>
              <a:t>N Ladder Exit</a:t>
            </a:r>
          </a:p>
        </p:txBody>
      </p:sp>
      <p:cxnSp>
        <p:nvCxnSpPr>
          <p:cNvPr id="21" name="Straight Arrow Connector 20">
            <a:extLst>
              <a:ext uri="{FF2B5EF4-FFF2-40B4-BE49-F238E27FC236}">
                <a16:creationId xmlns:a16="http://schemas.microsoft.com/office/drawing/2014/main" id="{ADB669FB-38EF-DA89-8039-402538DF6E17}"/>
              </a:ext>
            </a:extLst>
          </p:cNvPr>
          <p:cNvCxnSpPr>
            <a:cxnSpLocks/>
            <a:stCxn id="22" idx="3"/>
          </p:cNvCxnSpPr>
          <p:nvPr/>
        </p:nvCxnSpPr>
        <p:spPr>
          <a:xfrm flipV="1">
            <a:off x="10092254" y="2409146"/>
            <a:ext cx="469484" cy="367707"/>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22" name="TextBox 21">
            <a:extLst>
              <a:ext uri="{FF2B5EF4-FFF2-40B4-BE49-F238E27FC236}">
                <a16:creationId xmlns:a16="http://schemas.microsoft.com/office/drawing/2014/main" id="{A77D0776-3DDB-EB71-38BB-5E88A363F257}"/>
              </a:ext>
            </a:extLst>
          </p:cNvPr>
          <p:cNvSpPr txBox="1"/>
          <p:nvPr/>
        </p:nvSpPr>
        <p:spPr>
          <a:xfrm>
            <a:off x="9473973" y="2653742"/>
            <a:ext cx="618281" cy="246221"/>
          </a:xfrm>
          <a:prstGeom prst="rect">
            <a:avLst/>
          </a:prstGeom>
          <a:solidFill>
            <a:schemeClr val="tx1">
              <a:lumMod val="10000"/>
              <a:lumOff val="90000"/>
            </a:schemeClr>
          </a:solidFill>
        </p:spPr>
        <p:txBody>
          <a:bodyPr wrap="square" rtlCol="0">
            <a:spAutoFit/>
          </a:bodyPr>
          <a:lstStyle/>
          <a:p>
            <a:pPr algn="ctr"/>
            <a:r>
              <a:rPr lang="en-US" sz="1000" dirty="0"/>
              <a:t>Debris</a:t>
            </a:r>
          </a:p>
        </p:txBody>
      </p:sp>
      <p:cxnSp>
        <p:nvCxnSpPr>
          <p:cNvPr id="25" name="Straight Arrow Connector 24">
            <a:extLst>
              <a:ext uri="{FF2B5EF4-FFF2-40B4-BE49-F238E27FC236}">
                <a16:creationId xmlns:a16="http://schemas.microsoft.com/office/drawing/2014/main" id="{B2427745-FC80-EF42-2F6E-4FB3F8A013E6}"/>
              </a:ext>
            </a:extLst>
          </p:cNvPr>
          <p:cNvCxnSpPr>
            <a:cxnSpLocks/>
            <a:stCxn id="22" idx="1"/>
          </p:cNvCxnSpPr>
          <p:nvPr/>
        </p:nvCxnSpPr>
        <p:spPr>
          <a:xfrm flipH="1" flipV="1">
            <a:off x="9004489" y="2470701"/>
            <a:ext cx="469484" cy="306152"/>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32" name="Straight Arrow Connector 31">
            <a:extLst>
              <a:ext uri="{FF2B5EF4-FFF2-40B4-BE49-F238E27FC236}">
                <a16:creationId xmlns:a16="http://schemas.microsoft.com/office/drawing/2014/main" id="{6412A348-0F36-70F2-4885-8F4517EE7771}"/>
              </a:ext>
            </a:extLst>
          </p:cNvPr>
          <p:cNvCxnSpPr>
            <a:cxnSpLocks/>
            <a:stCxn id="33" idx="3"/>
          </p:cNvCxnSpPr>
          <p:nvPr/>
        </p:nvCxnSpPr>
        <p:spPr>
          <a:xfrm flipV="1">
            <a:off x="9954349" y="4531774"/>
            <a:ext cx="395558" cy="348420"/>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33" name="TextBox 32">
            <a:extLst>
              <a:ext uri="{FF2B5EF4-FFF2-40B4-BE49-F238E27FC236}">
                <a16:creationId xmlns:a16="http://schemas.microsoft.com/office/drawing/2014/main" id="{FD560D68-7700-3179-F72F-E78ADCDD2125}"/>
              </a:ext>
            </a:extLst>
          </p:cNvPr>
          <p:cNvSpPr txBox="1"/>
          <p:nvPr/>
        </p:nvSpPr>
        <p:spPr>
          <a:xfrm>
            <a:off x="9336068" y="4757083"/>
            <a:ext cx="618281" cy="246221"/>
          </a:xfrm>
          <a:prstGeom prst="rect">
            <a:avLst/>
          </a:prstGeom>
          <a:solidFill>
            <a:schemeClr val="tx1">
              <a:lumMod val="10000"/>
              <a:lumOff val="90000"/>
            </a:schemeClr>
          </a:solidFill>
        </p:spPr>
        <p:txBody>
          <a:bodyPr wrap="square" rtlCol="0">
            <a:spAutoFit/>
          </a:bodyPr>
          <a:lstStyle/>
          <a:p>
            <a:pPr algn="ctr"/>
            <a:r>
              <a:rPr lang="en-US" sz="1000" dirty="0"/>
              <a:t>Debris</a:t>
            </a:r>
          </a:p>
        </p:txBody>
      </p:sp>
      <p:cxnSp>
        <p:nvCxnSpPr>
          <p:cNvPr id="34" name="Straight Arrow Connector 33">
            <a:extLst>
              <a:ext uri="{FF2B5EF4-FFF2-40B4-BE49-F238E27FC236}">
                <a16:creationId xmlns:a16="http://schemas.microsoft.com/office/drawing/2014/main" id="{EF434EC7-AF8A-E9EF-BA87-347B2F1288CA}"/>
              </a:ext>
            </a:extLst>
          </p:cNvPr>
          <p:cNvCxnSpPr>
            <a:cxnSpLocks/>
            <a:stCxn id="33" idx="1"/>
          </p:cNvCxnSpPr>
          <p:nvPr/>
        </p:nvCxnSpPr>
        <p:spPr>
          <a:xfrm flipH="1" flipV="1">
            <a:off x="8866584" y="4574042"/>
            <a:ext cx="469484" cy="306152"/>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37" name="Straight Arrow Connector 36">
            <a:extLst>
              <a:ext uri="{FF2B5EF4-FFF2-40B4-BE49-F238E27FC236}">
                <a16:creationId xmlns:a16="http://schemas.microsoft.com/office/drawing/2014/main" id="{F2131871-CB27-8AEC-26C2-B8E695CC12C3}"/>
              </a:ext>
            </a:extLst>
          </p:cNvPr>
          <p:cNvCxnSpPr>
            <a:cxnSpLocks/>
          </p:cNvCxnSpPr>
          <p:nvPr/>
        </p:nvCxnSpPr>
        <p:spPr>
          <a:xfrm>
            <a:off x="7559012" y="4226298"/>
            <a:ext cx="166924" cy="474968"/>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38" name="TextBox 37">
            <a:extLst>
              <a:ext uri="{FF2B5EF4-FFF2-40B4-BE49-F238E27FC236}">
                <a16:creationId xmlns:a16="http://schemas.microsoft.com/office/drawing/2014/main" id="{ABB36DC2-985E-9AB3-6002-9B3A5F281CC7}"/>
              </a:ext>
            </a:extLst>
          </p:cNvPr>
          <p:cNvSpPr txBox="1"/>
          <p:nvPr/>
        </p:nvSpPr>
        <p:spPr>
          <a:xfrm>
            <a:off x="7205844" y="3826188"/>
            <a:ext cx="795345" cy="400110"/>
          </a:xfrm>
          <a:prstGeom prst="rect">
            <a:avLst/>
          </a:prstGeom>
          <a:solidFill>
            <a:schemeClr val="tx1">
              <a:lumMod val="10000"/>
              <a:lumOff val="90000"/>
            </a:schemeClr>
          </a:solidFill>
        </p:spPr>
        <p:txBody>
          <a:bodyPr wrap="square" rtlCol="0">
            <a:spAutoFit/>
          </a:bodyPr>
          <a:lstStyle/>
          <a:p>
            <a:pPr algn="ctr"/>
            <a:r>
              <a:rPr lang="en-US" sz="1000" dirty="0"/>
              <a:t>S Diffuser Intake</a:t>
            </a:r>
          </a:p>
        </p:txBody>
      </p:sp>
      <p:cxnSp>
        <p:nvCxnSpPr>
          <p:cNvPr id="40" name="Straight Arrow Connector 39">
            <a:extLst>
              <a:ext uri="{FF2B5EF4-FFF2-40B4-BE49-F238E27FC236}">
                <a16:creationId xmlns:a16="http://schemas.microsoft.com/office/drawing/2014/main" id="{79134913-4600-5A87-E993-55A6068E47E8}"/>
              </a:ext>
            </a:extLst>
          </p:cNvPr>
          <p:cNvCxnSpPr>
            <a:cxnSpLocks/>
            <a:stCxn id="41" idx="2"/>
          </p:cNvCxnSpPr>
          <p:nvPr/>
        </p:nvCxnSpPr>
        <p:spPr>
          <a:xfrm flipH="1">
            <a:off x="8066701" y="3929368"/>
            <a:ext cx="507401" cy="472338"/>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41" name="TextBox 40">
            <a:extLst>
              <a:ext uri="{FF2B5EF4-FFF2-40B4-BE49-F238E27FC236}">
                <a16:creationId xmlns:a16="http://schemas.microsoft.com/office/drawing/2014/main" id="{DB0E8A78-3DA9-F521-762F-2CDAC7D6349D}"/>
              </a:ext>
            </a:extLst>
          </p:cNvPr>
          <p:cNvSpPr txBox="1"/>
          <p:nvPr/>
        </p:nvSpPr>
        <p:spPr>
          <a:xfrm>
            <a:off x="8221918" y="3529258"/>
            <a:ext cx="704368" cy="400110"/>
          </a:xfrm>
          <a:prstGeom prst="rect">
            <a:avLst/>
          </a:prstGeom>
          <a:solidFill>
            <a:schemeClr val="tx1">
              <a:lumMod val="10000"/>
              <a:lumOff val="90000"/>
            </a:schemeClr>
          </a:solidFill>
        </p:spPr>
        <p:txBody>
          <a:bodyPr wrap="square" rtlCol="0">
            <a:spAutoFit/>
          </a:bodyPr>
          <a:lstStyle/>
          <a:p>
            <a:pPr algn="ctr"/>
            <a:r>
              <a:rPr lang="en-US" sz="1000" dirty="0"/>
              <a:t>S Ladder Exit</a:t>
            </a:r>
          </a:p>
        </p:txBody>
      </p:sp>
      <p:sp>
        <p:nvSpPr>
          <p:cNvPr id="47" name="Oval 46">
            <a:extLst>
              <a:ext uri="{FF2B5EF4-FFF2-40B4-BE49-F238E27FC236}">
                <a16:creationId xmlns:a16="http://schemas.microsoft.com/office/drawing/2014/main" id="{CDF85133-28B2-332E-9A05-161A26E514EF}"/>
              </a:ext>
            </a:extLst>
          </p:cNvPr>
          <p:cNvSpPr/>
          <p:nvPr/>
        </p:nvSpPr>
        <p:spPr>
          <a:xfrm>
            <a:off x="8814401" y="2094264"/>
            <a:ext cx="163488" cy="141029"/>
          </a:xfrm>
          <a:prstGeom prst="ellipse">
            <a:avLst/>
          </a:prstGeom>
          <a:solidFill>
            <a:srgbClr val="FFFF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7B62C7FD-62B1-4EEC-C9AA-BBC007230282}"/>
              </a:ext>
            </a:extLst>
          </p:cNvPr>
          <p:cNvSpPr/>
          <p:nvPr/>
        </p:nvSpPr>
        <p:spPr>
          <a:xfrm>
            <a:off x="8221475" y="4906647"/>
            <a:ext cx="163488" cy="141029"/>
          </a:xfrm>
          <a:prstGeom prst="ellipse">
            <a:avLst/>
          </a:prstGeom>
          <a:solidFill>
            <a:srgbClr val="FFFF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52E5C5CE-7768-4464-DBD4-4D571D7A5E43}"/>
              </a:ext>
            </a:extLst>
          </p:cNvPr>
          <p:cNvSpPr txBox="1"/>
          <p:nvPr/>
        </p:nvSpPr>
        <p:spPr>
          <a:xfrm>
            <a:off x="7122258" y="6312559"/>
            <a:ext cx="4039572" cy="215444"/>
          </a:xfrm>
          <a:prstGeom prst="rect">
            <a:avLst/>
          </a:prstGeom>
          <a:noFill/>
        </p:spPr>
        <p:txBody>
          <a:bodyPr wrap="square" rtlCol="0">
            <a:spAutoFit/>
          </a:bodyPr>
          <a:lstStyle/>
          <a:p>
            <a:r>
              <a:rPr lang="en-US" sz="800" dirty="0"/>
              <a:t>* Approximate location, has not been decided</a:t>
            </a:r>
          </a:p>
        </p:txBody>
      </p:sp>
    </p:spTree>
    <p:extLst>
      <p:ext uri="{BB962C8B-B14F-4D97-AF65-F5344CB8AC3E}">
        <p14:creationId xmlns:p14="http://schemas.microsoft.com/office/powerpoint/2010/main" val="2746403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8E0ED-58A2-2120-C6CA-D64AF832470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D0E69CF-4954-8AC2-82AB-DEB494CD174A}"/>
              </a:ext>
            </a:extLst>
          </p:cNvPr>
          <p:cNvSpPr>
            <a:spLocks noGrp="1"/>
          </p:cNvSpPr>
          <p:nvPr>
            <p:ph type="title"/>
          </p:nvPr>
        </p:nvSpPr>
        <p:spPr/>
        <p:txBody>
          <a:bodyPr/>
          <a:lstStyle/>
          <a:p>
            <a:r>
              <a:rPr lang="en-US" dirty="0"/>
              <a:t>CFD Evaluation</a:t>
            </a:r>
          </a:p>
        </p:txBody>
      </p:sp>
      <p:pic>
        <p:nvPicPr>
          <p:cNvPr id="5" name="Picture 4">
            <a:extLst>
              <a:ext uri="{FF2B5EF4-FFF2-40B4-BE49-F238E27FC236}">
                <a16:creationId xmlns:a16="http://schemas.microsoft.com/office/drawing/2014/main" id="{47A52C39-747B-BEC8-85CF-992B79F14E90}"/>
              </a:ext>
            </a:extLst>
          </p:cNvPr>
          <p:cNvPicPr>
            <a:picLocks noChangeAspect="1"/>
          </p:cNvPicPr>
          <p:nvPr/>
        </p:nvPicPr>
        <p:blipFill>
          <a:blip r:embed="rId2"/>
          <a:stretch>
            <a:fillRect/>
          </a:stretch>
        </p:blipFill>
        <p:spPr>
          <a:xfrm>
            <a:off x="8614354" y="1066404"/>
            <a:ext cx="3238157" cy="4079410"/>
          </a:xfrm>
          <a:prstGeom prst="rect">
            <a:avLst/>
          </a:prstGeom>
        </p:spPr>
      </p:pic>
      <p:pic>
        <p:nvPicPr>
          <p:cNvPr id="6" name="Picture 5">
            <a:extLst>
              <a:ext uri="{FF2B5EF4-FFF2-40B4-BE49-F238E27FC236}">
                <a16:creationId xmlns:a16="http://schemas.microsoft.com/office/drawing/2014/main" id="{3B7182AE-7B04-01BE-5ABE-6712994FF1B5}"/>
              </a:ext>
            </a:extLst>
          </p:cNvPr>
          <p:cNvPicPr>
            <a:picLocks noChangeAspect="1"/>
          </p:cNvPicPr>
          <p:nvPr/>
        </p:nvPicPr>
        <p:blipFill>
          <a:blip r:embed="rId3"/>
          <a:srcRect l="4690" t="6045" r="37395" b="10530"/>
          <a:stretch/>
        </p:blipFill>
        <p:spPr>
          <a:xfrm>
            <a:off x="7161857" y="3280198"/>
            <a:ext cx="2840671" cy="2390401"/>
          </a:xfrm>
          <a:prstGeom prst="rect">
            <a:avLst/>
          </a:prstGeom>
        </p:spPr>
      </p:pic>
      <p:sp>
        <p:nvSpPr>
          <p:cNvPr id="3" name="TextBox 2">
            <a:extLst>
              <a:ext uri="{FF2B5EF4-FFF2-40B4-BE49-F238E27FC236}">
                <a16:creationId xmlns:a16="http://schemas.microsoft.com/office/drawing/2014/main" id="{D6A01DAC-67C7-4FBD-8E0E-319CFF22D99D}"/>
              </a:ext>
            </a:extLst>
          </p:cNvPr>
          <p:cNvSpPr txBox="1"/>
          <p:nvPr/>
        </p:nvSpPr>
        <p:spPr>
          <a:xfrm>
            <a:off x="6987685" y="5791596"/>
            <a:ext cx="4763443" cy="600164"/>
          </a:xfrm>
          <a:prstGeom prst="rect">
            <a:avLst/>
          </a:prstGeom>
          <a:noFill/>
        </p:spPr>
        <p:txBody>
          <a:bodyPr wrap="square">
            <a:spAutoFit/>
          </a:bodyPr>
          <a:lstStyle/>
          <a:p>
            <a:pPr marL="227013" lvl="1"/>
            <a:r>
              <a:rPr lang="en-US" sz="1100" dirty="0"/>
              <a:t>Note - Simulations above have same scale, different units. Top picture is our model using Flow-3D Hydro, bottom is from ASME study using STAR-CCM+.</a:t>
            </a:r>
          </a:p>
        </p:txBody>
      </p:sp>
      <p:sp>
        <p:nvSpPr>
          <p:cNvPr id="9" name="Content Placeholder 7">
            <a:extLst>
              <a:ext uri="{FF2B5EF4-FFF2-40B4-BE49-F238E27FC236}">
                <a16:creationId xmlns:a16="http://schemas.microsoft.com/office/drawing/2014/main" id="{BACC1251-9390-D7CB-4E61-887F4AA882CA}"/>
              </a:ext>
            </a:extLst>
          </p:cNvPr>
          <p:cNvSpPr txBox="1">
            <a:spLocks/>
          </p:cNvSpPr>
          <p:nvPr/>
        </p:nvSpPr>
        <p:spPr bwMode="auto">
          <a:xfrm>
            <a:off x="144780" y="1291904"/>
            <a:ext cx="7153003" cy="5308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342900" indent="-342900">
              <a:buFont typeface="Arial" panose="020B0604020202020204" pitchFamily="34" charset="0"/>
              <a:buChar char="•"/>
            </a:pPr>
            <a:r>
              <a:rPr lang="en-US"/>
              <a:t>Using the computational fluid dynamics (CFD) software, Flow-3D Hydro to model the bubbler to estimate upwell flow rates, thermal deltas and ladder exit temperatures.</a:t>
            </a:r>
          </a:p>
          <a:p>
            <a:endParaRPr lang="en-US"/>
          </a:p>
          <a:p>
            <a:pPr marL="342900" indent="-342900">
              <a:buFont typeface="Arial" pitchFamily="34" charset="0"/>
              <a:buChar char="•"/>
            </a:pPr>
            <a:r>
              <a:rPr lang="en-US"/>
              <a:t>Worked with FlowScience to calibrate our models to two known field studies. Using default settings, these models produced great results. </a:t>
            </a:r>
          </a:p>
          <a:p>
            <a:pPr marL="342900" indent="-342900">
              <a:buFont typeface="Arial" pitchFamily="34" charset="0"/>
              <a:buChar char="•"/>
            </a:pPr>
            <a:endParaRPr lang="en-US"/>
          </a:p>
          <a:p>
            <a:pPr marL="342900" indent="-342900">
              <a:buFont typeface="Arial" pitchFamily="34" charset="0"/>
              <a:buChar char="•"/>
            </a:pPr>
            <a:r>
              <a:rPr lang="en-US"/>
              <a:t>Model shows upwelling rates near 200 cfs. </a:t>
            </a:r>
          </a:p>
          <a:p>
            <a:pPr marL="342900" indent="-342900">
              <a:buFont typeface="Arial" pitchFamily="34" charset="0"/>
              <a:buChar char="•"/>
            </a:pPr>
            <a:endParaRPr lang="en-US"/>
          </a:p>
          <a:p>
            <a:pPr marL="342900" indent="-342900">
              <a:buFont typeface="Arial" pitchFamily="34" charset="0"/>
              <a:buChar char="•"/>
            </a:pPr>
            <a:r>
              <a:rPr lang="en-US"/>
              <a:t>Added stratified temperature layers mimicking a typical July-August Lomo forebay, model shows good mixing and surface plume, still developing model.</a:t>
            </a:r>
            <a:endParaRPr lang="en-US" dirty="0"/>
          </a:p>
        </p:txBody>
      </p:sp>
    </p:spTree>
    <p:extLst>
      <p:ext uri="{BB962C8B-B14F-4D97-AF65-F5344CB8AC3E}">
        <p14:creationId xmlns:p14="http://schemas.microsoft.com/office/powerpoint/2010/main" val="1790228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ut">
            <a:hlinkClick r:id="" action="ppaction://media"/>
            <a:extLst>
              <a:ext uri="{FF2B5EF4-FFF2-40B4-BE49-F238E27FC236}">
                <a16:creationId xmlns:a16="http://schemas.microsoft.com/office/drawing/2014/main" id="{C744D08B-BFFE-779A-7702-7333CF7AD299}"/>
              </a:ext>
            </a:extLst>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4"/>
          <a:stretch>
            <a:fillRect/>
          </a:stretch>
        </p:blipFill>
        <p:spPr>
          <a:xfrm>
            <a:off x="266700" y="1325440"/>
            <a:ext cx="11658600" cy="5007219"/>
          </a:xfrm>
        </p:spPr>
      </p:pic>
      <p:sp>
        <p:nvSpPr>
          <p:cNvPr id="6" name="Title 2">
            <a:extLst>
              <a:ext uri="{FF2B5EF4-FFF2-40B4-BE49-F238E27FC236}">
                <a16:creationId xmlns:a16="http://schemas.microsoft.com/office/drawing/2014/main" id="{F434DF7F-1A0B-4175-A24C-69BC45766809}"/>
              </a:ext>
            </a:extLst>
          </p:cNvPr>
          <p:cNvSpPr>
            <a:spLocks noGrp="1"/>
          </p:cNvSpPr>
          <p:nvPr>
            <p:ph type="title"/>
          </p:nvPr>
        </p:nvSpPr>
        <p:spPr>
          <a:xfrm>
            <a:off x="947738" y="128588"/>
            <a:ext cx="10387012" cy="833437"/>
          </a:xfrm>
        </p:spPr>
        <p:txBody>
          <a:bodyPr/>
          <a:lstStyle/>
          <a:p>
            <a:r>
              <a:rPr lang="en-US" dirty="0"/>
              <a:t>Bubbler plume (4.5-minute real time)</a:t>
            </a:r>
          </a:p>
        </p:txBody>
      </p:sp>
      <p:sp>
        <p:nvSpPr>
          <p:cNvPr id="7" name="Footer Placeholder 3">
            <a:extLst>
              <a:ext uri="{FF2B5EF4-FFF2-40B4-BE49-F238E27FC236}">
                <a16:creationId xmlns:a16="http://schemas.microsoft.com/office/drawing/2014/main" id="{41591BCD-48B8-75E0-C502-33E6EAC741B1}"/>
              </a:ext>
            </a:extLst>
          </p:cNvPr>
          <p:cNvSpPr>
            <a:spLocks noGrp="1"/>
          </p:cNvSpPr>
          <p:nvPr>
            <p:ph type="ftr" sz="quarter" idx="12"/>
          </p:nvPr>
        </p:nvSpPr>
        <p:spPr>
          <a:xfrm>
            <a:off x="344488" y="1074738"/>
            <a:ext cx="2901950" cy="138112"/>
          </a:xfrm>
        </p:spPr>
        <p:txBody>
          <a:bodyPr/>
          <a:lstStyle/>
          <a:p>
            <a:r>
              <a:rPr lang="en-US" sz="1050" dirty="0"/>
              <a:t>Bubbler Depth at 20m (65.5ft).</a:t>
            </a:r>
          </a:p>
        </p:txBody>
      </p:sp>
    </p:spTree>
    <p:extLst>
      <p:ext uri="{BB962C8B-B14F-4D97-AF65-F5344CB8AC3E}">
        <p14:creationId xmlns:p14="http://schemas.microsoft.com/office/powerpoint/2010/main" val="108632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F4D0D-33F9-03DC-D3D8-708E54B3E569}"/>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7B2C76A-56A2-4128-CBE0-1753A9A17044}"/>
              </a:ext>
            </a:extLst>
          </p:cNvPr>
          <p:cNvSpPr>
            <a:spLocks noGrp="1"/>
          </p:cNvSpPr>
          <p:nvPr>
            <p:ph sz="quarter" idx="10"/>
          </p:nvPr>
        </p:nvSpPr>
        <p:spPr>
          <a:xfrm>
            <a:off x="266700" y="1291904"/>
            <a:ext cx="5925094" cy="5337495"/>
          </a:xfrm>
        </p:spPr>
        <p:txBody>
          <a:bodyPr/>
          <a:lstStyle/>
          <a:p>
            <a:pPr marL="342900" indent="-342900">
              <a:buFont typeface="Arial" panose="020B0604020202020204" pitchFamily="34" charset="0"/>
              <a:buChar char="•"/>
            </a:pPr>
            <a:r>
              <a:rPr lang="en-US" dirty="0"/>
              <a:t>Modeling Lomo forebay conditions with stratified temperature layers with typical July – August conditions (~35kcfs)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Will have a large-scale model with flow patterns and temperatures throughout the entire forebay.</a:t>
            </a:r>
          </a:p>
          <a:p>
            <a:pPr marL="342900" indent="-342900">
              <a:buFont typeface="Arial" panose="020B0604020202020204" pitchFamily="34" charset="0"/>
              <a:buChar char="•"/>
            </a:pPr>
            <a:endParaRPr lang="en-US" dirty="0"/>
          </a:p>
          <a:p>
            <a:pPr marL="569913" lvl="1" indent="-342900">
              <a:buFont typeface="Arial" panose="020B0604020202020204" pitchFamily="34" charset="0"/>
              <a:buChar char="•"/>
            </a:pPr>
            <a:r>
              <a:rPr lang="en-US" dirty="0"/>
              <a:t>Will use these results as boundary conditions for the final bubbler model. </a:t>
            </a:r>
          </a:p>
          <a:p>
            <a:pPr marL="569913" lvl="1" indent="-342900">
              <a:buFont typeface="Arial" panose="020B0604020202020204" pitchFamily="34" charset="0"/>
              <a:buChar char="•"/>
            </a:pPr>
            <a:endParaRPr lang="en-US" dirty="0"/>
          </a:p>
        </p:txBody>
      </p:sp>
      <p:sp>
        <p:nvSpPr>
          <p:cNvPr id="7" name="Title 6">
            <a:extLst>
              <a:ext uri="{FF2B5EF4-FFF2-40B4-BE49-F238E27FC236}">
                <a16:creationId xmlns:a16="http://schemas.microsoft.com/office/drawing/2014/main" id="{653A0321-9FD3-4858-5A71-4DF8F09B31F8}"/>
              </a:ext>
            </a:extLst>
          </p:cNvPr>
          <p:cNvSpPr>
            <a:spLocks noGrp="1"/>
          </p:cNvSpPr>
          <p:nvPr>
            <p:ph type="title"/>
          </p:nvPr>
        </p:nvSpPr>
        <p:spPr/>
        <p:txBody>
          <a:bodyPr/>
          <a:lstStyle/>
          <a:p>
            <a:r>
              <a:rPr lang="en-US" dirty="0"/>
              <a:t>CFD Evaluation Cont’d</a:t>
            </a:r>
          </a:p>
        </p:txBody>
      </p:sp>
      <p:grpSp>
        <p:nvGrpSpPr>
          <p:cNvPr id="4" name="Group 3">
            <a:extLst>
              <a:ext uri="{FF2B5EF4-FFF2-40B4-BE49-F238E27FC236}">
                <a16:creationId xmlns:a16="http://schemas.microsoft.com/office/drawing/2014/main" id="{370A1CD8-A6B9-5D61-273C-9762CAF34B8C}"/>
              </a:ext>
            </a:extLst>
          </p:cNvPr>
          <p:cNvGrpSpPr/>
          <p:nvPr/>
        </p:nvGrpSpPr>
        <p:grpSpPr>
          <a:xfrm>
            <a:off x="6249489" y="558207"/>
            <a:ext cx="5925094" cy="5337495"/>
            <a:chOff x="6191794" y="1079654"/>
            <a:chExt cx="5419486" cy="4628419"/>
          </a:xfrm>
        </p:grpSpPr>
        <p:grpSp>
          <p:nvGrpSpPr>
            <p:cNvPr id="2" name="Group 1">
              <a:extLst>
                <a:ext uri="{FF2B5EF4-FFF2-40B4-BE49-F238E27FC236}">
                  <a16:creationId xmlns:a16="http://schemas.microsoft.com/office/drawing/2014/main" id="{BA64DE19-E419-8D65-0812-63E8A442352B}"/>
                </a:ext>
              </a:extLst>
            </p:cNvPr>
            <p:cNvGrpSpPr/>
            <p:nvPr/>
          </p:nvGrpSpPr>
          <p:grpSpPr>
            <a:xfrm>
              <a:off x="6191794" y="1079654"/>
              <a:ext cx="5419486" cy="4628419"/>
              <a:chOff x="6191794" y="1079654"/>
              <a:chExt cx="5419486" cy="4628419"/>
            </a:xfrm>
          </p:grpSpPr>
          <p:pic>
            <p:nvPicPr>
              <p:cNvPr id="9" name="Picture 8">
                <a:extLst>
                  <a:ext uri="{FF2B5EF4-FFF2-40B4-BE49-F238E27FC236}">
                    <a16:creationId xmlns:a16="http://schemas.microsoft.com/office/drawing/2014/main" id="{9DB6FEFE-5698-C910-0266-3E1609C2B925}"/>
                  </a:ext>
                </a:extLst>
              </p:cNvPr>
              <p:cNvPicPr>
                <a:picLocks noChangeAspect="1"/>
              </p:cNvPicPr>
              <p:nvPr/>
            </p:nvPicPr>
            <p:blipFill>
              <a:blip r:embed="rId2"/>
              <a:srcRect l="2445" b="1245"/>
              <a:stretch/>
            </p:blipFill>
            <p:spPr>
              <a:xfrm>
                <a:off x="6191794" y="1510541"/>
                <a:ext cx="5419486" cy="4197532"/>
              </a:xfrm>
              <a:prstGeom prst="rect">
                <a:avLst/>
              </a:prstGeom>
            </p:spPr>
          </p:pic>
          <p:cxnSp>
            <p:nvCxnSpPr>
              <p:cNvPr id="3" name="Straight Arrow Connector 2">
                <a:extLst>
                  <a:ext uri="{FF2B5EF4-FFF2-40B4-BE49-F238E27FC236}">
                    <a16:creationId xmlns:a16="http://schemas.microsoft.com/office/drawing/2014/main" id="{16D063E4-8B94-26F6-AF41-2E75A27B75DF}"/>
                  </a:ext>
                </a:extLst>
              </p:cNvPr>
              <p:cNvCxnSpPr>
                <a:cxnSpLocks/>
              </p:cNvCxnSpPr>
              <p:nvPr/>
            </p:nvCxnSpPr>
            <p:spPr>
              <a:xfrm>
                <a:off x="8804366" y="1558834"/>
                <a:ext cx="327948" cy="603927"/>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sp>
            <p:nvSpPr>
              <p:cNvPr id="10" name="TextBox 9">
                <a:extLst>
                  <a:ext uri="{FF2B5EF4-FFF2-40B4-BE49-F238E27FC236}">
                    <a16:creationId xmlns:a16="http://schemas.microsoft.com/office/drawing/2014/main" id="{917AFE2C-318B-1BB7-4C44-F2F1ECA938A1}"/>
                  </a:ext>
                </a:extLst>
              </p:cNvPr>
              <p:cNvSpPr txBox="1"/>
              <p:nvPr/>
            </p:nvSpPr>
            <p:spPr>
              <a:xfrm>
                <a:off x="8374780" y="1079654"/>
                <a:ext cx="859171" cy="430887"/>
              </a:xfrm>
              <a:prstGeom prst="rect">
                <a:avLst/>
              </a:prstGeom>
              <a:noFill/>
            </p:spPr>
            <p:txBody>
              <a:bodyPr wrap="square" rtlCol="0">
                <a:spAutoFit/>
              </a:bodyPr>
              <a:lstStyle/>
              <a:p>
                <a:pPr algn="ctr"/>
                <a:r>
                  <a:rPr lang="en-US" sz="1100" dirty="0"/>
                  <a:t>1</a:t>
                </a:r>
                <a:r>
                  <a:rPr lang="en-US" sz="1100" baseline="30000" dirty="0"/>
                  <a:t>st</a:t>
                </a:r>
                <a:r>
                  <a:rPr lang="en-US" sz="1100" dirty="0"/>
                  <a:t> Bubbler Location</a:t>
                </a:r>
              </a:p>
            </p:txBody>
          </p:sp>
          <p:cxnSp>
            <p:nvCxnSpPr>
              <p:cNvPr id="11" name="Straight Arrow Connector 10">
                <a:extLst>
                  <a:ext uri="{FF2B5EF4-FFF2-40B4-BE49-F238E27FC236}">
                    <a16:creationId xmlns:a16="http://schemas.microsoft.com/office/drawing/2014/main" id="{E951830F-C3D5-D107-D270-F6A1C3078F33}"/>
                  </a:ext>
                </a:extLst>
              </p:cNvPr>
              <p:cNvCxnSpPr>
                <a:cxnSpLocks/>
              </p:cNvCxnSpPr>
              <p:nvPr/>
            </p:nvCxnSpPr>
            <p:spPr>
              <a:xfrm>
                <a:off x="7061218" y="2575635"/>
                <a:ext cx="327948" cy="603927"/>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sp>
            <p:nvSpPr>
              <p:cNvPr id="12" name="TextBox 11">
                <a:extLst>
                  <a:ext uri="{FF2B5EF4-FFF2-40B4-BE49-F238E27FC236}">
                    <a16:creationId xmlns:a16="http://schemas.microsoft.com/office/drawing/2014/main" id="{111EA89D-8493-FA2F-873A-AF6902870DDC}"/>
                  </a:ext>
                </a:extLst>
              </p:cNvPr>
              <p:cNvSpPr txBox="1"/>
              <p:nvPr/>
            </p:nvSpPr>
            <p:spPr>
              <a:xfrm>
                <a:off x="6572105" y="2102322"/>
                <a:ext cx="978226" cy="430887"/>
              </a:xfrm>
              <a:prstGeom prst="rect">
                <a:avLst/>
              </a:prstGeom>
              <a:noFill/>
            </p:spPr>
            <p:txBody>
              <a:bodyPr wrap="square" rtlCol="0">
                <a:spAutoFit/>
              </a:bodyPr>
              <a:lstStyle/>
              <a:p>
                <a:pPr algn="ctr"/>
                <a:r>
                  <a:rPr lang="en-US" sz="1100" dirty="0"/>
                  <a:t>2</a:t>
                </a:r>
                <a:r>
                  <a:rPr lang="en-US" sz="1100" baseline="30000" dirty="0"/>
                  <a:t>nd</a:t>
                </a:r>
                <a:r>
                  <a:rPr lang="en-US" sz="1100" dirty="0"/>
                  <a:t> Bubbler Location</a:t>
                </a:r>
              </a:p>
            </p:txBody>
          </p:sp>
        </p:grpSp>
        <p:cxnSp>
          <p:nvCxnSpPr>
            <p:cNvPr id="15" name="Straight Arrow Connector 14">
              <a:extLst>
                <a:ext uri="{FF2B5EF4-FFF2-40B4-BE49-F238E27FC236}">
                  <a16:creationId xmlns:a16="http://schemas.microsoft.com/office/drawing/2014/main" id="{EC6260A7-28BB-312B-CCE2-7EEDB3F005D5}"/>
                </a:ext>
              </a:extLst>
            </p:cNvPr>
            <p:cNvCxnSpPr>
              <a:cxnSpLocks/>
            </p:cNvCxnSpPr>
            <p:nvPr/>
          </p:nvCxnSpPr>
          <p:spPr>
            <a:xfrm flipH="1" flipV="1">
              <a:off x="9233951" y="3649925"/>
              <a:ext cx="385987" cy="413809"/>
            </a:xfrm>
            <a:prstGeom prst="straightConnector1">
              <a:avLst/>
            </a:prstGeom>
            <a:ln w="76200">
              <a:solidFill>
                <a:srgbClr val="00B0F0"/>
              </a:solidFill>
              <a:tailEnd type="triangle"/>
            </a:ln>
          </p:spPr>
          <p:style>
            <a:lnRef idx="1">
              <a:schemeClr val="accent6"/>
            </a:lnRef>
            <a:fillRef idx="0">
              <a:schemeClr val="accent6"/>
            </a:fillRef>
            <a:effectRef idx="0">
              <a:schemeClr val="accent6"/>
            </a:effectRef>
            <a:fontRef idx="minor">
              <a:schemeClr val="tx1"/>
            </a:fontRef>
          </p:style>
        </p:cxnSp>
        <p:sp>
          <p:nvSpPr>
            <p:cNvPr id="16" name="TextBox 15">
              <a:extLst>
                <a:ext uri="{FF2B5EF4-FFF2-40B4-BE49-F238E27FC236}">
                  <a16:creationId xmlns:a16="http://schemas.microsoft.com/office/drawing/2014/main" id="{48D58DA7-49B7-1AED-8E82-63B6D9756E1D}"/>
                </a:ext>
              </a:extLst>
            </p:cNvPr>
            <p:cNvSpPr txBox="1"/>
            <p:nvPr/>
          </p:nvSpPr>
          <p:spPr>
            <a:xfrm>
              <a:off x="9426944" y="4128482"/>
              <a:ext cx="859171" cy="307777"/>
            </a:xfrm>
            <a:prstGeom prst="rect">
              <a:avLst/>
            </a:prstGeom>
            <a:noFill/>
          </p:spPr>
          <p:txBody>
            <a:bodyPr wrap="square" rtlCol="0">
              <a:spAutoFit/>
            </a:bodyPr>
            <a:lstStyle/>
            <a:p>
              <a:pPr algn="ctr"/>
              <a:r>
                <a:rPr lang="en-US" sz="1400" b="1" dirty="0">
                  <a:solidFill>
                    <a:srgbClr val="FFFFFF"/>
                  </a:solidFill>
                </a:rPr>
                <a:t>Flow</a:t>
              </a:r>
              <a:endParaRPr lang="en-US" sz="1100" b="1" dirty="0">
                <a:solidFill>
                  <a:srgbClr val="FFFFFF"/>
                </a:solidFill>
              </a:endParaRPr>
            </a:p>
          </p:txBody>
        </p:sp>
      </p:grpSp>
    </p:spTree>
    <p:extLst>
      <p:ext uri="{BB962C8B-B14F-4D97-AF65-F5344CB8AC3E}">
        <p14:creationId xmlns:p14="http://schemas.microsoft.com/office/powerpoint/2010/main" val="2412068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8CE552-A283-2B91-248B-9B505A2978D3}"/>
              </a:ext>
            </a:extLst>
          </p:cNvPr>
          <p:cNvSpPr>
            <a:spLocks noGrp="1"/>
          </p:cNvSpPr>
          <p:nvPr>
            <p:ph type="title"/>
          </p:nvPr>
        </p:nvSpPr>
        <p:spPr/>
        <p:txBody>
          <a:bodyPr/>
          <a:lstStyle/>
          <a:p>
            <a:r>
              <a:rPr lang="en-US" dirty="0"/>
              <a:t>Diffuser 1 Placement</a:t>
            </a:r>
          </a:p>
        </p:txBody>
      </p:sp>
      <p:sp>
        <p:nvSpPr>
          <p:cNvPr id="4" name="Footer Placeholder 3">
            <a:extLst>
              <a:ext uri="{FF2B5EF4-FFF2-40B4-BE49-F238E27FC236}">
                <a16:creationId xmlns:a16="http://schemas.microsoft.com/office/drawing/2014/main" id="{14F47B7A-2680-AEE3-EC20-EC8E1DC2D9ED}"/>
              </a:ext>
            </a:extLst>
          </p:cNvPr>
          <p:cNvSpPr>
            <a:spLocks noGrp="1"/>
          </p:cNvSpPr>
          <p:nvPr>
            <p:ph type="ftr" sz="quarter" idx="12"/>
          </p:nvPr>
        </p:nvSpPr>
        <p:spPr/>
        <p:txBody>
          <a:bodyPr/>
          <a:lstStyle/>
          <a:p>
            <a:endParaRPr lang="en-US" dirty="0"/>
          </a:p>
        </p:txBody>
      </p:sp>
      <p:cxnSp>
        <p:nvCxnSpPr>
          <p:cNvPr id="12" name="Straight Arrow Connector 11">
            <a:extLst>
              <a:ext uri="{FF2B5EF4-FFF2-40B4-BE49-F238E27FC236}">
                <a16:creationId xmlns:a16="http://schemas.microsoft.com/office/drawing/2014/main" id="{EDD9F699-65D0-8966-6B10-09C23C791C96}"/>
              </a:ext>
            </a:extLst>
          </p:cNvPr>
          <p:cNvCxnSpPr>
            <a:cxnSpLocks/>
            <a:stCxn id="13" idx="2"/>
          </p:cNvCxnSpPr>
          <p:nvPr/>
        </p:nvCxnSpPr>
        <p:spPr>
          <a:xfrm flipH="1">
            <a:off x="7525231" y="3055134"/>
            <a:ext cx="397673" cy="680843"/>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13" name="TextBox 12">
            <a:extLst>
              <a:ext uri="{FF2B5EF4-FFF2-40B4-BE49-F238E27FC236}">
                <a16:creationId xmlns:a16="http://schemas.microsoft.com/office/drawing/2014/main" id="{7325BF64-E48A-A208-C0B6-D1C1D72BC702}"/>
              </a:ext>
            </a:extLst>
          </p:cNvPr>
          <p:cNvSpPr txBox="1"/>
          <p:nvPr/>
        </p:nvSpPr>
        <p:spPr>
          <a:xfrm>
            <a:off x="7525231" y="2655024"/>
            <a:ext cx="795345" cy="400110"/>
          </a:xfrm>
          <a:prstGeom prst="rect">
            <a:avLst/>
          </a:prstGeom>
          <a:solidFill>
            <a:schemeClr val="tx1">
              <a:lumMod val="10000"/>
              <a:lumOff val="90000"/>
            </a:schemeClr>
          </a:solidFill>
        </p:spPr>
        <p:txBody>
          <a:bodyPr wrap="square" rtlCol="0">
            <a:spAutoFit/>
          </a:bodyPr>
          <a:lstStyle/>
          <a:p>
            <a:pPr algn="ctr"/>
            <a:r>
              <a:rPr lang="en-US" sz="1000" dirty="0"/>
              <a:t>N Diffuser Intake</a:t>
            </a:r>
          </a:p>
        </p:txBody>
      </p:sp>
      <p:cxnSp>
        <p:nvCxnSpPr>
          <p:cNvPr id="14" name="Straight Arrow Connector 13">
            <a:extLst>
              <a:ext uri="{FF2B5EF4-FFF2-40B4-BE49-F238E27FC236}">
                <a16:creationId xmlns:a16="http://schemas.microsoft.com/office/drawing/2014/main" id="{0BD97EC8-15D8-64C7-173A-6582800DF600}"/>
              </a:ext>
            </a:extLst>
          </p:cNvPr>
          <p:cNvCxnSpPr>
            <a:cxnSpLocks/>
            <a:stCxn id="15" idx="2"/>
          </p:cNvCxnSpPr>
          <p:nvPr/>
        </p:nvCxnSpPr>
        <p:spPr>
          <a:xfrm flipH="1">
            <a:off x="8534400" y="3428650"/>
            <a:ext cx="532971" cy="525041"/>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15" name="TextBox 14">
            <a:extLst>
              <a:ext uri="{FF2B5EF4-FFF2-40B4-BE49-F238E27FC236}">
                <a16:creationId xmlns:a16="http://schemas.microsoft.com/office/drawing/2014/main" id="{036D7CE3-4C7A-2D41-D285-6B43032DFF74}"/>
              </a:ext>
            </a:extLst>
          </p:cNvPr>
          <p:cNvSpPr txBox="1"/>
          <p:nvPr/>
        </p:nvSpPr>
        <p:spPr>
          <a:xfrm>
            <a:off x="8715187" y="3028540"/>
            <a:ext cx="704368" cy="400110"/>
          </a:xfrm>
          <a:prstGeom prst="rect">
            <a:avLst/>
          </a:prstGeom>
          <a:solidFill>
            <a:schemeClr val="tx1">
              <a:lumMod val="10000"/>
              <a:lumOff val="90000"/>
            </a:schemeClr>
          </a:solidFill>
        </p:spPr>
        <p:txBody>
          <a:bodyPr wrap="square" rtlCol="0">
            <a:spAutoFit/>
          </a:bodyPr>
          <a:lstStyle/>
          <a:p>
            <a:pPr algn="ctr"/>
            <a:r>
              <a:rPr lang="en-US" sz="1000" dirty="0"/>
              <a:t>N Ladder Exit</a:t>
            </a:r>
          </a:p>
        </p:txBody>
      </p:sp>
      <p:cxnSp>
        <p:nvCxnSpPr>
          <p:cNvPr id="19" name="Straight Arrow Connector 18">
            <a:extLst>
              <a:ext uri="{FF2B5EF4-FFF2-40B4-BE49-F238E27FC236}">
                <a16:creationId xmlns:a16="http://schemas.microsoft.com/office/drawing/2014/main" id="{58B3B5AE-D073-BD58-8C1C-9DF1A57F90B0}"/>
              </a:ext>
            </a:extLst>
          </p:cNvPr>
          <p:cNvCxnSpPr>
            <a:cxnSpLocks/>
            <a:stCxn id="20" idx="2"/>
          </p:cNvCxnSpPr>
          <p:nvPr/>
        </p:nvCxnSpPr>
        <p:spPr>
          <a:xfrm>
            <a:off x="5653149" y="3390185"/>
            <a:ext cx="651857" cy="434571"/>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20" name="TextBox 19">
            <a:extLst>
              <a:ext uri="{FF2B5EF4-FFF2-40B4-BE49-F238E27FC236}">
                <a16:creationId xmlns:a16="http://schemas.microsoft.com/office/drawing/2014/main" id="{9D725750-90FB-B012-2401-13E4742E1A16}"/>
              </a:ext>
            </a:extLst>
          </p:cNvPr>
          <p:cNvSpPr txBox="1"/>
          <p:nvPr/>
        </p:nvSpPr>
        <p:spPr>
          <a:xfrm>
            <a:off x="5324913" y="2990075"/>
            <a:ext cx="656472" cy="400110"/>
          </a:xfrm>
          <a:prstGeom prst="rect">
            <a:avLst/>
          </a:prstGeom>
          <a:solidFill>
            <a:schemeClr val="tx1">
              <a:lumMod val="10000"/>
              <a:lumOff val="90000"/>
            </a:schemeClr>
          </a:solidFill>
        </p:spPr>
        <p:txBody>
          <a:bodyPr wrap="square" rtlCol="0">
            <a:spAutoFit/>
          </a:bodyPr>
          <a:lstStyle/>
          <a:p>
            <a:pPr algn="ctr"/>
            <a:r>
              <a:rPr lang="en-US" sz="1000" dirty="0"/>
              <a:t>Bubbler System</a:t>
            </a:r>
          </a:p>
        </p:txBody>
      </p:sp>
      <p:sp>
        <p:nvSpPr>
          <p:cNvPr id="2" name="TextBox 1">
            <a:extLst>
              <a:ext uri="{FF2B5EF4-FFF2-40B4-BE49-F238E27FC236}">
                <a16:creationId xmlns:a16="http://schemas.microsoft.com/office/drawing/2014/main" id="{352E4D7F-DE07-A9D5-C956-AB913BA3F4E0}"/>
              </a:ext>
            </a:extLst>
          </p:cNvPr>
          <p:cNvSpPr txBox="1"/>
          <p:nvPr/>
        </p:nvSpPr>
        <p:spPr>
          <a:xfrm rot="1456651">
            <a:off x="1610038" y="3105484"/>
            <a:ext cx="1989437" cy="646331"/>
          </a:xfrm>
          <a:prstGeom prst="rect">
            <a:avLst/>
          </a:prstGeom>
          <a:noFill/>
        </p:spPr>
        <p:txBody>
          <a:bodyPr wrap="square" rtlCol="0">
            <a:spAutoFit/>
          </a:bodyPr>
          <a:lstStyle/>
          <a:p>
            <a:r>
              <a:rPr lang="en-US" dirty="0"/>
              <a:t>Turbine Intake Not shown</a:t>
            </a:r>
          </a:p>
        </p:txBody>
      </p:sp>
      <p:grpSp>
        <p:nvGrpSpPr>
          <p:cNvPr id="5" name="Group 4">
            <a:extLst>
              <a:ext uri="{FF2B5EF4-FFF2-40B4-BE49-F238E27FC236}">
                <a16:creationId xmlns:a16="http://schemas.microsoft.com/office/drawing/2014/main" id="{B7D75E8B-6E57-1D5F-37FA-77A1EA36C822}"/>
              </a:ext>
            </a:extLst>
          </p:cNvPr>
          <p:cNvGrpSpPr/>
          <p:nvPr/>
        </p:nvGrpSpPr>
        <p:grpSpPr>
          <a:xfrm>
            <a:off x="948366" y="1074224"/>
            <a:ext cx="10386814" cy="5466602"/>
            <a:chOff x="1078994" y="1074224"/>
            <a:chExt cx="10386814" cy="5466602"/>
          </a:xfrm>
        </p:grpSpPr>
        <p:grpSp>
          <p:nvGrpSpPr>
            <p:cNvPr id="6" name="Group 5">
              <a:extLst>
                <a:ext uri="{FF2B5EF4-FFF2-40B4-BE49-F238E27FC236}">
                  <a16:creationId xmlns:a16="http://schemas.microsoft.com/office/drawing/2014/main" id="{464D9DCD-701B-0948-10EA-DBD6C4CE645A}"/>
                </a:ext>
              </a:extLst>
            </p:cNvPr>
            <p:cNvGrpSpPr/>
            <p:nvPr/>
          </p:nvGrpSpPr>
          <p:grpSpPr>
            <a:xfrm>
              <a:off x="1078994" y="1074224"/>
              <a:ext cx="10386814" cy="5466602"/>
              <a:chOff x="1113829" y="1074224"/>
              <a:chExt cx="10386814" cy="5466602"/>
            </a:xfrm>
          </p:grpSpPr>
          <p:pic>
            <p:nvPicPr>
              <p:cNvPr id="9" name="Picture 4">
                <a:extLst>
                  <a:ext uri="{FF2B5EF4-FFF2-40B4-BE49-F238E27FC236}">
                    <a16:creationId xmlns:a16="http://schemas.microsoft.com/office/drawing/2014/main" id="{0740CCA7-54F3-0F97-BFC9-BD40AE41CA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829" y="1074224"/>
                <a:ext cx="10386814" cy="546660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855E1E0B-9018-0FC5-1014-D56DB7534171}"/>
                  </a:ext>
                </a:extLst>
              </p:cNvPr>
              <p:cNvCxnSpPr>
                <a:cxnSpLocks/>
                <a:stCxn id="11" idx="2"/>
              </p:cNvCxnSpPr>
              <p:nvPr/>
            </p:nvCxnSpPr>
            <p:spPr>
              <a:xfrm flipH="1">
                <a:off x="7525231" y="3055134"/>
                <a:ext cx="397673" cy="680843"/>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11" name="TextBox 10">
                <a:extLst>
                  <a:ext uri="{FF2B5EF4-FFF2-40B4-BE49-F238E27FC236}">
                    <a16:creationId xmlns:a16="http://schemas.microsoft.com/office/drawing/2014/main" id="{1BB89433-A450-C9AD-57B8-FDC9EDDCFE6E}"/>
                  </a:ext>
                </a:extLst>
              </p:cNvPr>
              <p:cNvSpPr txBox="1"/>
              <p:nvPr/>
            </p:nvSpPr>
            <p:spPr>
              <a:xfrm>
                <a:off x="7525231" y="2655024"/>
                <a:ext cx="795345" cy="400110"/>
              </a:xfrm>
              <a:prstGeom prst="rect">
                <a:avLst/>
              </a:prstGeom>
              <a:solidFill>
                <a:schemeClr val="tx1">
                  <a:lumMod val="10000"/>
                  <a:lumOff val="90000"/>
                </a:schemeClr>
              </a:solidFill>
            </p:spPr>
            <p:txBody>
              <a:bodyPr wrap="square" rtlCol="0">
                <a:spAutoFit/>
              </a:bodyPr>
              <a:lstStyle/>
              <a:p>
                <a:pPr algn="ctr"/>
                <a:r>
                  <a:rPr lang="en-US" sz="1000" dirty="0"/>
                  <a:t>N Diffuser Intake</a:t>
                </a:r>
              </a:p>
            </p:txBody>
          </p:sp>
          <p:cxnSp>
            <p:nvCxnSpPr>
              <p:cNvPr id="16" name="Straight Arrow Connector 15">
                <a:extLst>
                  <a:ext uri="{FF2B5EF4-FFF2-40B4-BE49-F238E27FC236}">
                    <a16:creationId xmlns:a16="http://schemas.microsoft.com/office/drawing/2014/main" id="{9979D290-DD28-E6A0-F7D6-E861FF2EE180}"/>
                  </a:ext>
                </a:extLst>
              </p:cNvPr>
              <p:cNvCxnSpPr>
                <a:cxnSpLocks/>
                <a:stCxn id="17" idx="2"/>
              </p:cNvCxnSpPr>
              <p:nvPr/>
            </p:nvCxnSpPr>
            <p:spPr>
              <a:xfrm flipH="1">
                <a:off x="8534400" y="3428650"/>
                <a:ext cx="532971" cy="525041"/>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17" name="TextBox 16">
                <a:extLst>
                  <a:ext uri="{FF2B5EF4-FFF2-40B4-BE49-F238E27FC236}">
                    <a16:creationId xmlns:a16="http://schemas.microsoft.com/office/drawing/2014/main" id="{361C3A86-C01D-D5A5-F714-53A79C60EB1C}"/>
                  </a:ext>
                </a:extLst>
              </p:cNvPr>
              <p:cNvSpPr txBox="1"/>
              <p:nvPr/>
            </p:nvSpPr>
            <p:spPr>
              <a:xfrm>
                <a:off x="8715187" y="3028540"/>
                <a:ext cx="704368" cy="400110"/>
              </a:xfrm>
              <a:prstGeom prst="rect">
                <a:avLst/>
              </a:prstGeom>
              <a:solidFill>
                <a:schemeClr val="tx1">
                  <a:lumMod val="10000"/>
                  <a:lumOff val="90000"/>
                </a:schemeClr>
              </a:solidFill>
            </p:spPr>
            <p:txBody>
              <a:bodyPr wrap="square" rtlCol="0">
                <a:spAutoFit/>
              </a:bodyPr>
              <a:lstStyle/>
              <a:p>
                <a:pPr algn="ctr"/>
                <a:r>
                  <a:rPr lang="en-US" sz="1000" dirty="0"/>
                  <a:t>N Ladder Exit</a:t>
                </a:r>
              </a:p>
            </p:txBody>
          </p:sp>
          <p:cxnSp>
            <p:nvCxnSpPr>
              <p:cNvPr id="18" name="Straight Arrow Connector 17">
                <a:extLst>
                  <a:ext uri="{FF2B5EF4-FFF2-40B4-BE49-F238E27FC236}">
                    <a16:creationId xmlns:a16="http://schemas.microsoft.com/office/drawing/2014/main" id="{229D6B76-022E-6E4C-ABAB-5D5285826109}"/>
                  </a:ext>
                </a:extLst>
              </p:cNvPr>
              <p:cNvCxnSpPr>
                <a:cxnSpLocks/>
                <a:stCxn id="21" idx="2"/>
              </p:cNvCxnSpPr>
              <p:nvPr/>
            </p:nvCxnSpPr>
            <p:spPr>
              <a:xfrm>
                <a:off x="5623745" y="3301561"/>
                <a:ext cx="651857" cy="434571"/>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21" name="TextBox 20">
                <a:extLst>
                  <a:ext uri="{FF2B5EF4-FFF2-40B4-BE49-F238E27FC236}">
                    <a16:creationId xmlns:a16="http://schemas.microsoft.com/office/drawing/2014/main" id="{4DC4E1F0-AF47-2015-1209-AB4234345C28}"/>
                  </a:ext>
                </a:extLst>
              </p:cNvPr>
              <p:cNvSpPr txBox="1"/>
              <p:nvPr/>
            </p:nvSpPr>
            <p:spPr>
              <a:xfrm>
                <a:off x="5295509" y="2901451"/>
                <a:ext cx="656472" cy="400110"/>
              </a:xfrm>
              <a:prstGeom prst="rect">
                <a:avLst/>
              </a:prstGeom>
              <a:solidFill>
                <a:schemeClr val="tx1">
                  <a:lumMod val="10000"/>
                  <a:lumOff val="90000"/>
                </a:schemeClr>
              </a:solidFill>
            </p:spPr>
            <p:txBody>
              <a:bodyPr wrap="square" rtlCol="0">
                <a:spAutoFit/>
              </a:bodyPr>
              <a:lstStyle/>
              <a:p>
                <a:pPr algn="ctr"/>
                <a:r>
                  <a:rPr lang="en-US" sz="1000" dirty="0"/>
                  <a:t>Bubbler System</a:t>
                </a:r>
              </a:p>
            </p:txBody>
          </p:sp>
          <p:grpSp>
            <p:nvGrpSpPr>
              <p:cNvPr id="22" name="Group 21">
                <a:extLst>
                  <a:ext uri="{FF2B5EF4-FFF2-40B4-BE49-F238E27FC236}">
                    <a16:creationId xmlns:a16="http://schemas.microsoft.com/office/drawing/2014/main" id="{A56C0933-941A-DAB1-A02F-4C507C566845}"/>
                  </a:ext>
                </a:extLst>
              </p:cNvPr>
              <p:cNvGrpSpPr/>
              <p:nvPr/>
            </p:nvGrpSpPr>
            <p:grpSpPr>
              <a:xfrm>
                <a:off x="1499976" y="1811538"/>
                <a:ext cx="818605" cy="1586600"/>
                <a:chOff x="1465565" y="1812457"/>
                <a:chExt cx="818605" cy="1586600"/>
              </a:xfrm>
            </p:grpSpPr>
            <p:cxnSp>
              <p:nvCxnSpPr>
                <p:cNvPr id="31" name="Straight Connector 30">
                  <a:extLst>
                    <a:ext uri="{FF2B5EF4-FFF2-40B4-BE49-F238E27FC236}">
                      <a16:creationId xmlns:a16="http://schemas.microsoft.com/office/drawing/2014/main" id="{9B42B430-E208-5B4D-D65F-0912B6C2D8CC}"/>
                    </a:ext>
                  </a:extLst>
                </p:cNvPr>
                <p:cNvCxnSpPr>
                  <a:cxnSpLocks/>
                </p:cNvCxnSpPr>
                <p:nvPr/>
              </p:nvCxnSpPr>
              <p:spPr>
                <a:xfrm flipV="1">
                  <a:off x="2284170" y="2232108"/>
                  <a:ext cx="0" cy="1166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2ACC67-8D6C-D19E-A27E-87D240FFA527}"/>
                    </a:ext>
                  </a:extLst>
                </p:cNvPr>
                <p:cNvCxnSpPr>
                  <a:cxnSpLocks/>
                </p:cNvCxnSpPr>
                <p:nvPr/>
              </p:nvCxnSpPr>
              <p:spPr>
                <a:xfrm flipV="1">
                  <a:off x="1465565" y="1812457"/>
                  <a:ext cx="0" cy="1166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1FA091-7B2C-367D-500D-621FEC55E423}"/>
                    </a:ext>
                  </a:extLst>
                </p:cNvPr>
                <p:cNvCxnSpPr>
                  <a:cxnSpLocks/>
                </p:cNvCxnSpPr>
                <p:nvPr/>
              </p:nvCxnSpPr>
              <p:spPr>
                <a:xfrm flipH="1" flipV="1">
                  <a:off x="1465565" y="1812457"/>
                  <a:ext cx="818605" cy="4196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8FFE13D-FEA7-812A-084E-B15D61B02CF9}"/>
                    </a:ext>
                  </a:extLst>
                </p:cNvPr>
                <p:cNvCxnSpPr>
                  <a:cxnSpLocks/>
                </p:cNvCxnSpPr>
                <p:nvPr/>
              </p:nvCxnSpPr>
              <p:spPr>
                <a:xfrm flipH="1" flipV="1">
                  <a:off x="1465565" y="2979406"/>
                  <a:ext cx="816148" cy="4196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E5327E33-6FD2-CA39-BF8A-9F3A52675676}"/>
                  </a:ext>
                </a:extLst>
              </p:cNvPr>
              <p:cNvCxnSpPr>
                <a:cxnSpLocks/>
              </p:cNvCxnSpPr>
              <p:nvPr/>
            </p:nvCxnSpPr>
            <p:spPr>
              <a:xfrm flipV="1">
                <a:off x="1248924" y="1729725"/>
                <a:ext cx="0" cy="1166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6F7D967-0B39-D81C-89F6-6AD1214F5137}"/>
                  </a:ext>
                </a:extLst>
              </p:cNvPr>
              <p:cNvCxnSpPr>
                <a:cxnSpLocks/>
              </p:cNvCxnSpPr>
              <p:nvPr/>
            </p:nvCxnSpPr>
            <p:spPr>
              <a:xfrm flipH="1" flipV="1">
                <a:off x="1113829" y="1654629"/>
                <a:ext cx="135095" cy="75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39D6729-9E4A-A5FE-FE1E-60D83F7ED09A}"/>
                  </a:ext>
                </a:extLst>
              </p:cNvPr>
              <p:cNvCxnSpPr>
                <a:cxnSpLocks/>
              </p:cNvCxnSpPr>
              <p:nvPr/>
            </p:nvCxnSpPr>
            <p:spPr>
              <a:xfrm flipH="1" flipV="1">
                <a:off x="1113829" y="2815583"/>
                <a:ext cx="132638" cy="810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DA422496-D517-7F68-FBB6-B63F63363A73}"/>
                  </a:ext>
                </a:extLst>
              </p:cNvPr>
              <p:cNvGrpSpPr/>
              <p:nvPr/>
            </p:nvGrpSpPr>
            <p:grpSpPr>
              <a:xfrm>
                <a:off x="2515800" y="2337586"/>
                <a:ext cx="818605" cy="1586600"/>
                <a:chOff x="1465565" y="1812457"/>
                <a:chExt cx="818605" cy="1586600"/>
              </a:xfrm>
            </p:grpSpPr>
            <p:cxnSp>
              <p:nvCxnSpPr>
                <p:cNvPr id="27" name="Straight Connector 26">
                  <a:extLst>
                    <a:ext uri="{FF2B5EF4-FFF2-40B4-BE49-F238E27FC236}">
                      <a16:creationId xmlns:a16="http://schemas.microsoft.com/office/drawing/2014/main" id="{41AC3C6B-FF0C-2396-08E9-274D816213B3}"/>
                    </a:ext>
                  </a:extLst>
                </p:cNvPr>
                <p:cNvCxnSpPr>
                  <a:cxnSpLocks/>
                </p:cNvCxnSpPr>
                <p:nvPr/>
              </p:nvCxnSpPr>
              <p:spPr>
                <a:xfrm flipV="1">
                  <a:off x="2284170" y="2232108"/>
                  <a:ext cx="0" cy="1166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1E96CD7-91F3-77B7-5302-E45F5B8B8F08}"/>
                    </a:ext>
                  </a:extLst>
                </p:cNvPr>
                <p:cNvCxnSpPr>
                  <a:cxnSpLocks/>
                </p:cNvCxnSpPr>
                <p:nvPr/>
              </p:nvCxnSpPr>
              <p:spPr>
                <a:xfrm flipV="1">
                  <a:off x="1465565" y="1812457"/>
                  <a:ext cx="0" cy="1166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B2E5EDC-C2D2-F276-AEA8-FDBFCE6222F2}"/>
                    </a:ext>
                  </a:extLst>
                </p:cNvPr>
                <p:cNvCxnSpPr>
                  <a:cxnSpLocks/>
                </p:cNvCxnSpPr>
                <p:nvPr/>
              </p:nvCxnSpPr>
              <p:spPr>
                <a:xfrm flipH="1" flipV="1">
                  <a:off x="1465565" y="1812457"/>
                  <a:ext cx="818605" cy="4196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9B443F3-EB8D-0B77-95B7-6063ACD4BF10}"/>
                    </a:ext>
                  </a:extLst>
                </p:cNvPr>
                <p:cNvCxnSpPr>
                  <a:cxnSpLocks/>
                </p:cNvCxnSpPr>
                <p:nvPr/>
              </p:nvCxnSpPr>
              <p:spPr>
                <a:xfrm flipH="1" flipV="1">
                  <a:off x="1465565" y="2979406"/>
                  <a:ext cx="816148" cy="4196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7" name="Straight Arrow Connector 6">
              <a:extLst>
                <a:ext uri="{FF2B5EF4-FFF2-40B4-BE49-F238E27FC236}">
                  <a16:creationId xmlns:a16="http://schemas.microsoft.com/office/drawing/2014/main" id="{D0176CE5-8B90-B7CD-A072-9E4E00FAFC94}"/>
                </a:ext>
              </a:extLst>
            </p:cNvPr>
            <p:cNvCxnSpPr>
              <a:cxnSpLocks/>
            </p:cNvCxnSpPr>
            <p:nvPr/>
          </p:nvCxnSpPr>
          <p:spPr>
            <a:xfrm flipV="1">
              <a:off x="2067316" y="5147493"/>
              <a:ext cx="352932" cy="328506"/>
            </a:xfrm>
            <a:prstGeom prst="straightConnector1">
              <a:avLst/>
            </a:prstGeom>
            <a:ln w="76200">
              <a:solidFill>
                <a:srgbClr val="00B0F0"/>
              </a:solidFill>
              <a:tailEnd type="triangle"/>
            </a:ln>
          </p:spPr>
          <p:style>
            <a:lnRef idx="1">
              <a:schemeClr val="accent6"/>
            </a:lnRef>
            <a:fillRef idx="0">
              <a:schemeClr val="accent6"/>
            </a:fillRef>
            <a:effectRef idx="0">
              <a:schemeClr val="accent6"/>
            </a:effectRef>
            <a:fontRef idx="minor">
              <a:schemeClr val="tx1"/>
            </a:fontRef>
          </p:style>
        </p:cxnSp>
        <p:sp>
          <p:nvSpPr>
            <p:cNvPr id="8" name="TextBox 7">
              <a:extLst>
                <a:ext uri="{FF2B5EF4-FFF2-40B4-BE49-F238E27FC236}">
                  <a16:creationId xmlns:a16="http://schemas.microsoft.com/office/drawing/2014/main" id="{926C10DD-4E09-123B-16B6-41A232B9D32D}"/>
                </a:ext>
              </a:extLst>
            </p:cNvPr>
            <p:cNvSpPr txBox="1"/>
            <p:nvPr/>
          </p:nvSpPr>
          <p:spPr>
            <a:xfrm>
              <a:off x="1480921" y="5475999"/>
              <a:ext cx="939327" cy="307777"/>
            </a:xfrm>
            <a:prstGeom prst="rect">
              <a:avLst/>
            </a:prstGeom>
            <a:noFill/>
          </p:spPr>
          <p:txBody>
            <a:bodyPr wrap="square" rtlCol="0">
              <a:spAutoFit/>
            </a:bodyPr>
            <a:lstStyle/>
            <a:p>
              <a:pPr algn="ctr"/>
              <a:r>
                <a:rPr lang="en-US" sz="1400" b="1" dirty="0">
                  <a:solidFill>
                    <a:srgbClr val="FFFFFF"/>
                  </a:solidFill>
                </a:rPr>
                <a:t>Flow</a:t>
              </a:r>
              <a:endParaRPr lang="en-US" sz="1100" b="1" dirty="0">
                <a:solidFill>
                  <a:srgbClr val="FFFFFF"/>
                </a:solidFill>
              </a:endParaRPr>
            </a:p>
          </p:txBody>
        </p:sp>
      </p:grpSp>
    </p:spTree>
    <p:extLst>
      <p:ext uri="{BB962C8B-B14F-4D97-AF65-F5344CB8AC3E}">
        <p14:creationId xmlns:p14="http://schemas.microsoft.com/office/powerpoint/2010/main" val="27032261"/>
      </p:ext>
    </p:extLst>
  </p:cSld>
  <p:clrMapOvr>
    <a:masterClrMapping/>
  </p:clrMapOvr>
</p:sld>
</file>

<file path=ppt/theme/theme1.xml><?xml version="1.0" encoding="utf-8"?>
<a:theme xmlns:a="http://schemas.openxmlformats.org/drawingml/2006/main" name="Upper left castle template public">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CUI Upper left Castle template ">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3.xml><?xml version="1.0" encoding="utf-8"?>
<a:theme xmlns:a="http://schemas.openxmlformats.org/drawingml/2006/main" name="traditional templat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4.xml><?xml version="1.0" encoding="utf-8"?>
<a:theme xmlns:a="http://schemas.openxmlformats.org/drawingml/2006/main" name="Traditional templat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5.xml><?xml version="1.0" encoding="utf-8"?>
<a:theme xmlns:a="http://schemas.openxmlformats.org/drawingml/2006/main" name="2_Upper Left Star and Castl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6.xml><?xml version="1.0" encoding="utf-8"?>
<a:theme xmlns:a="http://schemas.openxmlformats.org/drawingml/2006/main" name="Upper Left Star and Castl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7.xml><?xml version="1.0" encoding="utf-8"?>
<a:theme xmlns:a="http://schemas.openxmlformats.org/drawingml/2006/main" name="Chart Color Templates">
  <a:themeElements>
    <a:clrScheme name="Charts">
      <a:dk1>
        <a:srgbClr val="221F20"/>
      </a:dk1>
      <a:lt1>
        <a:srgbClr val="565557"/>
      </a:lt1>
      <a:dk2>
        <a:srgbClr val="FFFFFF"/>
      </a:dk2>
      <a:lt2>
        <a:srgbClr val="D5D5D7"/>
      </a:lt2>
      <a:accent1>
        <a:srgbClr val="F16521"/>
      </a:accent1>
      <a:accent2>
        <a:srgbClr val="2DAA27"/>
      </a:accent2>
      <a:accent3>
        <a:srgbClr val="CF0000"/>
      </a:accent3>
      <a:accent4>
        <a:srgbClr val="FFCC01"/>
      </a:accent4>
      <a:accent5>
        <a:srgbClr val="00308F"/>
      </a:accent5>
      <a:accent6>
        <a:srgbClr val="532476"/>
      </a:accent6>
      <a:hlink>
        <a:srgbClr val="4D7EA1"/>
      </a:hlink>
      <a:folHlink>
        <a:srgbClr val="CF000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F824B26B40ED4AA537F5FB8CC2A044" ma:contentTypeVersion="6" ma:contentTypeDescription="Create a new document." ma:contentTypeScope="" ma:versionID="686e73ad7136859e198be5ebaa0bc05d">
  <xsd:schema xmlns:xsd="http://www.w3.org/2001/XMLSchema" xmlns:xs="http://www.w3.org/2001/XMLSchema" xmlns:p="http://schemas.microsoft.com/office/2006/metadata/properties" xmlns:ns2="a3f05e99-816d-4f45-ac04-10fdc841c3cd" xmlns:ns3="4d82167c-253b-4382-ba4a-1b48878b357d" targetNamespace="http://schemas.microsoft.com/office/2006/metadata/properties" ma:root="true" ma:fieldsID="8d8cf738e1ed0d430c84947ded6463ab" ns2:_="" ns3:_="">
    <xsd:import namespace="a3f05e99-816d-4f45-ac04-10fdc841c3cd"/>
    <xsd:import namespace="4d82167c-253b-4382-ba4a-1b48878b357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f05e99-816d-4f45-ac04-10fdc841c3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d82167c-253b-4382-ba4a-1b48878b357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A3BF43-9E4F-45EE-ABD1-B6B314785DAB}"/>
</file>

<file path=customXml/itemProps2.xml><?xml version="1.0" encoding="utf-8"?>
<ds:datastoreItem xmlns:ds="http://schemas.openxmlformats.org/officeDocument/2006/customXml" ds:itemID="{0B8C2CD5-50C2-4A7C-996A-3D6312B83669}">
  <ds:schemaRefs>
    <ds:schemaRef ds:uri="http://purl.org/dc/terms/"/>
    <ds:schemaRef ds:uri="http://schemas.microsoft.com/office/infopath/2007/PartnerControls"/>
    <ds:schemaRef ds:uri="http://schemas.microsoft.com/office/2006/metadata/properties"/>
    <ds:schemaRef ds:uri="http://purl.org/dc/elements/1.1/"/>
    <ds:schemaRef ds:uri="http://schemas.microsoft.com/office/2006/documentManagement/types"/>
    <ds:schemaRef ds:uri="http://purl.org/dc/dcmitype/"/>
    <ds:schemaRef ds:uri="http://schemas.openxmlformats.org/package/2006/metadata/core-properties"/>
    <ds:schemaRef ds:uri="2633a506-4674-47af-b059-01ee0fea0872"/>
    <ds:schemaRef ds:uri="http://www.w3.org/XML/1998/namespace"/>
  </ds:schemaRefs>
</ds:datastoreItem>
</file>

<file path=customXml/itemProps3.xml><?xml version="1.0" encoding="utf-8"?>
<ds:datastoreItem xmlns:ds="http://schemas.openxmlformats.org/officeDocument/2006/customXml" ds:itemID="{57CAE72E-856B-4DF4-A9F6-93C41667E9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17846</TotalTime>
  <Words>476</Words>
  <Application>Microsoft Office PowerPoint</Application>
  <PresentationFormat>Widescreen</PresentationFormat>
  <Paragraphs>65</Paragraphs>
  <Slides>8</Slides>
  <Notes>0</Notes>
  <HiddenSlides>0</HiddenSlides>
  <MMClips>1</MMClips>
  <ScaleCrop>false</ScaleCrop>
  <HeadingPairs>
    <vt:vector size="6" baseType="variant">
      <vt:variant>
        <vt:lpstr>Fonts Used</vt:lpstr>
      </vt:variant>
      <vt:variant>
        <vt:i4>2</vt:i4>
      </vt:variant>
      <vt:variant>
        <vt:lpstr>Theme</vt:lpstr>
      </vt:variant>
      <vt:variant>
        <vt:i4>7</vt:i4>
      </vt:variant>
      <vt:variant>
        <vt:lpstr>Slide Titles</vt:lpstr>
      </vt:variant>
      <vt:variant>
        <vt:i4>8</vt:i4>
      </vt:variant>
    </vt:vector>
  </HeadingPairs>
  <TitlesOfParts>
    <vt:vector size="17" baseType="lpstr">
      <vt:lpstr>Arial</vt:lpstr>
      <vt:lpstr>Calibri</vt:lpstr>
      <vt:lpstr>Upper left castle template public</vt:lpstr>
      <vt:lpstr>CUI Upper left Castle template </vt:lpstr>
      <vt:lpstr>traditional template NON CUI</vt:lpstr>
      <vt:lpstr>Traditional template CUI</vt:lpstr>
      <vt:lpstr>2_Upper Left Star and Castle NON CUI</vt:lpstr>
      <vt:lpstr>Upper Left Star and Castle CUI</vt:lpstr>
      <vt:lpstr>Chart Color Templates</vt:lpstr>
      <vt:lpstr>LOMO Ladder cooling</vt:lpstr>
      <vt:lpstr>Overview</vt:lpstr>
      <vt:lpstr>The Bubbler</vt:lpstr>
      <vt:lpstr>Prototyping Cont’d</vt:lpstr>
      <vt:lpstr>CFD Evaluation</vt:lpstr>
      <vt:lpstr>Bubbler plume (4.5-minute real time)</vt:lpstr>
      <vt:lpstr>CFD Evaluation Cont’d</vt:lpstr>
      <vt:lpstr>Diffuser 1 Placement</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ELW</dc:creator>
  <cp:lastModifiedBy>Winegar, Brock A CIV NWW</cp:lastModifiedBy>
  <cp:revision>502</cp:revision>
  <dcterms:created xsi:type="dcterms:W3CDTF">2017-02-20T05:10:01Z</dcterms:created>
  <dcterms:modified xsi:type="dcterms:W3CDTF">2026-02-05T16:53:05Z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0x0101003CF824B26B40ED4AA537F5FB8CC2A044</vt:lpwstr>
  </property>
</Properties>
</file>